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1"/>
  </p:notesMasterIdLst>
  <p:handoutMasterIdLst>
    <p:handoutMasterId r:id="rId32"/>
  </p:handoutMasterIdLst>
  <p:sldIdLst>
    <p:sldId id="316" r:id="rId2"/>
    <p:sldId id="551" r:id="rId3"/>
    <p:sldId id="540" r:id="rId4"/>
    <p:sldId id="462" r:id="rId5"/>
    <p:sldId id="501" r:id="rId6"/>
    <p:sldId id="504" r:id="rId7"/>
    <p:sldId id="505" r:id="rId8"/>
    <p:sldId id="506" r:id="rId9"/>
    <p:sldId id="527" r:id="rId10"/>
    <p:sldId id="528" r:id="rId11"/>
    <p:sldId id="530" r:id="rId12"/>
    <p:sldId id="507" r:id="rId13"/>
    <p:sldId id="508" r:id="rId14"/>
    <p:sldId id="535" r:id="rId15"/>
    <p:sldId id="541" r:id="rId16"/>
    <p:sldId id="542" r:id="rId17"/>
    <p:sldId id="546" r:id="rId18"/>
    <p:sldId id="502" r:id="rId19"/>
    <p:sldId id="539" r:id="rId20"/>
    <p:sldId id="547" r:id="rId21"/>
    <p:sldId id="525" r:id="rId22"/>
    <p:sldId id="545" r:id="rId23"/>
    <p:sldId id="544" r:id="rId24"/>
    <p:sldId id="538" r:id="rId25"/>
    <p:sldId id="536" r:id="rId26"/>
    <p:sldId id="537" r:id="rId27"/>
    <p:sldId id="553" r:id="rId28"/>
    <p:sldId id="532" r:id="rId29"/>
    <p:sldId id="549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modifyVerifier cryptProviderType="rsaAES" cryptAlgorithmClass="hash" cryptAlgorithmType="typeAny" cryptAlgorithmSid="14" spinCount="100000" saltData="hnNiQj4MAKlgMugYm72q7w==" hashData="6LYrvG0yk5k/X43YUWFM2ZyEXESpViU/2G+UvXy6deKqEjLLxxZ6/tVN/phDi5sR5uoP6FmZwsUVZhJtjNAp4w=="/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663300"/>
    <a:srgbClr val="FF0000"/>
    <a:srgbClr val="009900"/>
    <a:srgbClr val="2D2D8A"/>
    <a:srgbClr val="000000"/>
    <a:srgbClr val="00CC00"/>
    <a:srgbClr val="FF7C80"/>
    <a:srgbClr val="FFFF00"/>
    <a:srgbClr val="E4C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2" autoAdjust="0"/>
    <p:restoredTop sz="94107" autoAdjust="0"/>
  </p:normalViewPr>
  <p:slideViewPr>
    <p:cSldViewPr snapToGrid="0">
      <p:cViewPr varScale="1">
        <p:scale>
          <a:sx n="110" d="100"/>
          <a:sy n="110" d="100"/>
        </p:scale>
        <p:origin x="-17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7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582D2A-536F-454C-8615-FD83A971A62C}" type="doc">
      <dgm:prSet loTypeId="urn:microsoft.com/office/officeart/2005/8/layout/matrix1" loCatId="matrix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4537118-D656-4982-895A-B84078C9620B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Sources of MSW</a:t>
          </a:r>
        </a:p>
      </dgm:t>
    </dgm:pt>
    <dgm:pt modelId="{67E17564-E3B1-4C89-AA73-1469BBDF8FBA}" type="parTrans" cxnId="{79C128E1-1A31-4988-87E2-5F115FB3EA2E}">
      <dgm:prSet/>
      <dgm:spPr/>
      <dgm:t>
        <a:bodyPr/>
        <a:lstStyle/>
        <a:p>
          <a:endParaRPr lang="en-US"/>
        </a:p>
      </dgm:t>
    </dgm:pt>
    <dgm:pt modelId="{B4A61727-FCC3-479F-ADF3-8965686CE42D}" type="sibTrans" cxnId="{79C128E1-1A31-4988-87E2-5F115FB3EA2E}">
      <dgm:prSet/>
      <dgm:spPr/>
      <dgm:t>
        <a:bodyPr/>
        <a:lstStyle/>
        <a:p>
          <a:endParaRPr lang="en-US"/>
        </a:p>
      </dgm:t>
    </dgm:pt>
    <dgm:pt modelId="{3B7E0DB5-A171-41BD-8268-11D26B826A8F}">
      <dgm:prSet phldrT="[Text]"/>
      <dgm:spPr/>
      <dgm:t>
        <a:bodyPr/>
        <a:lstStyle/>
        <a:p>
          <a:r>
            <a:rPr lang="en-US" dirty="0"/>
            <a:t>1. Residential</a:t>
          </a:r>
        </a:p>
      </dgm:t>
    </dgm:pt>
    <dgm:pt modelId="{4446325F-D19B-4933-A5C7-6CA79E595EDF}" type="parTrans" cxnId="{AE5DA0A2-7594-43FF-8F76-0136E70A2158}">
      <dgm:prSet/>
      <dgm:spPr/>
      <dgm:t>
        <a:bodyPr/>
        <a:lstStyle/>
        <a:p>
          <a:endParaRPr lang="en-US"/>
        </a:p>
      </dgm:t>
    </dgm:pt>
    <dgm:pt modelId="{5C46DF65-CE1F-4D14-9C72-7DBECC88AE70}" type="sibTrans" cxnId="{AE5DA0A2-7594-43FF-8F76-0136E70A2158}">
      <dgm:prSet/>
      <dgm:spPr/>
      <dgm:t>
        <a:bodyPr/>
        <a:lstStyle/>
        <a:p>
          <a:endParaRPr lang="en-US"/>
        </a:p>
      </dgm:t>
    </dgm:pt>
    <dgm:pt modelId="{77B558FC-4F45-4771-B64A-814C23C44544}">
      <dgm:prSet phldrT="[Text]"/>
      <dgm:spPr/>
      <dgm:t>
        <a:bodyPr/>
        <a:lstStyle/>
        <a:p>
          <a:r>
            <a:rPr lang="en-US" dirty="0"/>
            <a:t>2. Commercial</a:t>
          </a:r>
        </a:p>
      </dgm:t>
    </dgm:pt>
    <dgm:pt modelId="{7E48241E-E164-41F0-9AEC-05AE50DC6A45}" type="parTrans" cxnId="{22413D40-C584-438D-8AAD-2C071736F0A1}">
      <dgm:prSet/>
      <dgm:spPr/>
      <dgm:t>
        <a:bodyPr/>
        <a:lstStyle/>
        <a:p>
          <a:endParaRPr lang="en-US"/>
        </a:p>
      </dgm:t>
    </dgm:pt>
    <dgm:pt modelId="{C8FBD88E-74BD-4834-B87C-07051F9D28B0}" type="sibTrans" cxnId="{22413D40-C584-438D-8AAD-2C071736F0A1}">
      <dgm:prSet/>
      <dgm:spPr/>
      <dgm:t>
        <a:bodyPr/>
        <a:lstStyle/>
        <a:p>
          <a:endParaRPr lang="en-US"/>
        </a:p>
      </dgm:t>
    </dgm:pt>
    <dgm:pt modelId="{D0C2A7B5-E09B-48E3-8DDE-F30C99483E35}">
      <dgm:prSet phldrT="[Text]"/>
      <dgm:spPr/>
      <dgm:t>
        <a:bodyPr/>
        <a:lstStyle/>
        <a:p>
          <a:r>
            <a:rPr lang="en-US" dirty="0"/>
            <a:t>3. Open Areas</a:t>
          </a:r>
        </a:p>
      </dgm:t>
    </dgm:pt>
    <dgm:pt modelId="{768CA2AF-9253-477D-BB16-32386D8D2978}" type="parTrans" cxnId="{D46CF2B2-D11A-4CE8-9A88-12942D951034}">
      <dgm:prSet/>
      <dgm:spPr/>
      <dgm:t>
        <a:bodyPr/>
        <a:lstStyle/>
        <a:p>
          <a:endParaRPr lang="en-US"/>
        </a:p>
      </dgm:t>
    </dgm:pt>
    <dgm:pt modelId="{8D4F3F52-E624-4279-82DD-01A197AFB786}" type="sibTrans" cxnId="{D46CF2B2-D11A-4CE8-9A88-12942D951034}">
      <dgm:prSet/>
      <dgm:spPr/>
      <dgm:t>
        <a:bodyPr/>
        <a:lstStyle/>
        <a:p>
          <a:endParaRPr lang="en-US"/>
        </a:p>
      </dgm:t>
    </dgm:pt>
    <dgm:pt modelId="{B5F08E3E-7EEC-4022-BBF6-B885B1F3FFCE}">
      <dgm:prSet phldrT="[Text]"/>
      <dgm:spPr/>
      <dgm:t>
        <a:bodyPr/>
        <a:lstStyle/>
        <a:p>
          <a:r>
            <a:rPr lang="en-US" dirty="0"/>
            <a:t>4. Treatment Plant Sites</a:t>
          </a:r>
        </a:p>
      </dgm:t>
    </dgm:pt>
    <dgm:pt modelId="{16AB337D-DFB7-48A4-A6D6-B7005C0E1A04}" type="parTrans" cxnId="{529A271F-19EF-417E-98E0-2514EA72A3AD}">
      <dgm:prSet/>
      <dgm:spPr/>
      <dgm:t>
        <a:bodyPr/>
        <a:lstStyle/>
        <a:p>
          <a:endParaRPr lang="en-US"/>
        </a:p>
      </dgm:t>
    </dgm:pt>
    <dgm:pt modelId="{D9ABBE78-2E2F-45F0-AF49-52835C25139B}" type="sibTrans" cxnId="{529A271F-19EF-417E-98E0-2514EA72A3AD}">
      <dgm:prSet/>
      <dgm:spPr/>
      <dgm:t>
        <a:bodyPr/>
        <a:lstStyle/>
        <a:p>
          <a:endParaRPr lang="en-US"/>
        </a:p>
      </dgm:t>
    </dgm:pt>
    <dgm:pt modelId="{4037913D-0E09-4922-B0D9-91759F8585DA}" type="pres">
      <dgm:prSet presAssocID="{D0582D2A-536F-454C-8615-FD83A971A62C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E94EE2D-6331-4ACF-B49E-9DB7A843593C}" type="pres">
      <dgm:prSet presAssocID="{D0582D2A-536F-454C-8615-FD83A971A62C}" presName="matrix" presStyleCnt="0"/>
      <dgm:spPr/>
    </dgm:pt>
    <dgm:pt modelId="{0072DE6A-91CF-49BD-9838-5D9D38F8EA4D}" type="pres">
      <dgm:prSet presAssocID="{D0582D2A-536F-454C-8615-FD83A971A62C}" presName="tile1" presStyleLbl="node1" presStyleIdx="0" presStyleCnt="4" custLinFactNeighborX="-6081" custLinFactNeighborY="100"/>
      <dgm:spPr/>
      <dgm:t>
        <a:bodyPr/>
        <a:lstStyle/>
        <a:p>
          <a:endParaRPr lang="en-IN"/>
        </a:p>
      </dgm:t>
    </dgm:pt>
    <dgm:pt modelId="{A9F89677-80C4-4612-9D69-2D1F71C42B7A}" type="pres">
      <dgm:prSet presAssocID="{D0582D2A-536F-454C-8615-FD83A971A62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76AB05D-75FB-4757-9EA0-B662288D5819}" type="pres">
      <dgm:prSet presAssocID="{D0582D2A-536F-454C-8615-FD83A971A62C}" presName="tile2" presStyleLbl="node1" presStyleIdx="1" presStyleCnt="4"/>
      <dgm:spPr/>
      <dgm:t>
        <a:bodyPr/>
        <a:lstStyle/>
        <a:p>
          <a:endParaRPr lang="en-IN"/>
        </a:p>
      </dgm:t>
    </dgm:pt>
    <dgm:pt modelId="{2C8A07FE-1DBC-4F04-B5AF-2DF632BA2A02}" type="pres">
      <dgm:prSet presAssocID="{D0582D2A-536F-454C-8615-FD83A971A62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46530C-FBE3-4E7C-AE19-66A766EE843B}" type="pres">
      <dgm:prSet presAssocID="{D0582D2A-536F-454C-8615-FD83A971A62C}" presName="tile3" presStyleLbl="node1" presStyleIdx="2" presStyleCnt="4"/>
      <dgm:spPr/>
      <dgm:t>
        <a:bodyPr/>
        <a:lstStyle/>
        <a:p>
          <a:endParaRPr lang="en-IN"/>
        </a:p>
      </dgm:t>
    </dgm:pt>
    <dgm:pt modelId="{C501A11A-336B-4BFE-8D42-7C53C22C885C}" type="pres">
      <dgm:prSet presAssocID="{D0582D2A-536F-454C-8615-FD83A971A62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1A85AC1-6537-4F72-885C-171FD8902099}" type="pres">
      <dgm:prSet presAssocID="{D0582D2A-536F-454C-8615-FD83A971A62C}" presName="tile4" presStyleLbl="node1" presStyleIdx="3" presStyleCnt="4"/>
      <dgm:spPr/>
      <dgm:t>
        <a:bodyPr/>
        <a:lstStyle/>
        <a:p>
          <a:endParaRPr lang="en-IN"/>
        </a:p>
      </dgm:t>
    </dgm:pt>
    <dgm:pt modelId="{376ADE54-74EC-4ADC-8663-ED9631670BBB}" type="pres">
      <dgm:prSet presAssocID="{D0582D2A-536F-454C-8615-FD83A971A62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7FB6DF4-DD59-4600-BB5C-A45429619C88}" type="pres">
      <dgm:prSet presAssocID="{D0582D2A-536F-454C-8615-FD83A971A62C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BDD0C0F5-D17E-4260-86D6-F5462EE1A5FE}" type="presOf" srcId="{D0C2A7B5-E09B-48E3-8DDE-F30C99483E35}" destId="{C501A11A-336B-4BFE-8D42-7C53C22C885C}" srcOrd="1" destOrd="0" presId="urn:microsoft.com/office/officeart/2005/8/layout/matrix1"/>
    <dgm:cxn modelId="{AE5DA0A2-7594-43FF-8F76-0136E70A2158}" srcId="{24537118-D656-4982-895A-B84078C9620B}" destId="{3B7E0DB5-A171-41BD-8268-11D26B826A8F}" srcOrd="0" destOrd="0" parTransId="{4446325F-D19B-4933-A5C7-6CA79E595EDF}" sibTransId="{5C46DF65-CE1F-4D14-9C72-7DBECC88AE70}"/>
    <dgm:cxn modelId="{71D1E0C2-F303-4FD7-8D40-0FBD5514ECED}" type="presOf" srcId="{77B558FC-4F45-4771-B64A-814C23C44544}" destId="{676AB05D-75FB-4757-9EA0-B662288D5819}" srcOrd="0" destOrd="0" presId="urn:microsoft.com/office/officeart/2005/8/layout/matrix1"/>
    <dgm:cxn modelId="{22413D40-C584-438D-8AAD-2C071736F0A1}" srcId="{24537118-D656-4982-895A-B84078C9620B}" destId="{77B558FC-4F45-4771-B64A-814C23C44544}" srcOrd="1" destOrd="0" parTransId="{7E48241E-E164-41F0-9AEC-05AE50DC6A45}" sibTransId="{C8FBD88E-74BD-4834-B87C-07051F9D28B0}"/>
    <dgm:cxn modelId="{B27C6FC5-A89F-47C7-B3DF-2BD326C3003D}" type="presOf" srcId="{D0C2A7B5-E09B-48E3-8DDE-F30C99483E35}" destId="{1146530C-FBE3-4E7C-AE19-66A766EE843B}" srcOrd="0" destOrd="0" presId="urn:microsoft.com/office/officeart/2005/8/layout/matrix1"/>
    <dgm:cxn modelId="{951EBEFA-F7A5-4793-8CCC-86926728A417}" type="presOf" srcId="{3B7E0DB5-A171-41BD-8268-11D26B826A8F}" destId="{0072DE6A-91CF-49BD-9838-5D9D38F8EA4D}" srcOrd="0" destOrd="0" presId="urn:microsoft.com/office/officeart/2005/8/layout/matrix1"/>
    <dgm:cxn modelId="{3620C101-8371-4A4B-9E05-608C6193F90B}" type="presOf" srcId="{77B558FC-4F45-4771-B64A-814C23C44544}" destId="{2C8A07FE-1DBC-4F04-B5AF-2DF632BA2A02}" srcOrd="1" destOrd="0" presId="urn:microsoft.com/office/officeart/2005/8/layout/matrix1"/>
    <dgm:cxn modelId="{529A271F-19EF-417E-98E0-2514EA72A3AD}" srcId="{24537118-D656-4982-895A-B84078C9620B}" destId="{B5F08E3E-7EEC-4022-BBF6-B885B1F3FFCE}" srcOrd="3" destOrd="0" parTransId="{16AB337D-DFB7-48A4-A6D6-B7005C0E1A04}" sibTransId="{D9ABBE78-2E2F-45F0-AF49-52835C25139B}"/>
    <dgm:cxn modelId="{79C128E1-1A31-4988-87E2-5F115FB3EA2E}" srcId="{D0582D2A-536F-454C-8615-FD83A971A62C}" destId="{24537118-D656-4982-895A-B84078C9620B}" srcOrd="0" destOrd="0" parTransId="{67E17564-E3B1-4C89-AA73-1469BBDF8FBA}" sibTransId="{B4A61727-FCC3-479F-ADF3-8965686CE42D}"/>
    <dgm:cxn modelId="{83CFD1AC-5D19-425F-9E32-D0455AF276CF}" type="presOf" srcId="{B5F08E3E-7EEC-4022-BBF6-B885B1F3FFCE}" destId="{31A85AC1-6537-4F72-885C-171FD8902099}" srcOrd="0" destOrd="0" presId="urn:microsoft.com/office/officeart/2005/8/layout/matrix1"/>
    <dgm:cxn modelId="{9774A0B2-E3B9-4644-8FF5-5EC5E00BDCD3}" type="presOf" srcId="{24537118-D656-4982-895A-B84078C9620B}" destId="{C7FB6DF4-DD59-4600-BB5C-A45429619C88}" srcOrd="0" destOrd="0" presId="urn:microsoft.com/office/officeart/2005/8/layout/matrix1"/>
    <dgm:cxn modelId="{D46CF2B2-D11A-4CE8-9A88-12942D951034}" srcId="{24537118-D656-4982-895A-B84078C9620B}" destId="{D0C2A7B5-E09B-48E3-8DDE-F30C99483E35}" srcOrd="2" destOrd="0" parTransId="{768CA2AF-9253-477D-BB16-32386D8D2978}" sibTransId="{8D4F3F52-E624-4279-82DD-01A197AFB786}"/>
    <dgm:cxn modelId="{8B9FEFE8-7E4A-4E7E-804C-10C93754BFEF}" type="presOf" srcId="{D0582D2A-536F-454C-8615-FD83A971A62C}" destId="{4037913D-0E09-4922-B0D9-91759F8585DA}" srcOrd="0" destOrd="0" presId="urn:microsoft.com/office/officeart/2005/8/layout/matrix1"/>
    <dgm:cxn modelId="{545864B5-F308-4573-A6E2-1A343A80B092}" type="presOf" srcId="{B5F08E3E-7EEC-4022-BBF6-B885B1F3FFCE}" destId="{376ADE54-74EC-4ADC-8663-ED9631670BBB}" srcOrd="1" destOrd="0" presId="urn:microsoft.com/office/officeart/2005/8/layout/matrix1"/>
    <dgm:cxn modelId="{01F67EE4-5A1F-40A2-9994-6EA2B2A1D458}" type="presOf" srcId="{3B7E0DB5-A171-41BD-8268-11D26B826A8F}" destId="{A9F89677-80C4-4612-9D69-2D1F71C42B7A}" srcOrd="1" destOrd="0" presId="urn:microsoft.com/office/officeart/2005/8/layout/matrix1"/>
    <dgm:cxn modelId="{8F01DB05-C0A1-40AB-876E-5B581088DD8B}" type="presParOf" srcId="{4037913D-0E09-4922-B0D9-91759F8585DA}" destId="{DE94EE2D-6331-4ACF-B49E-9DB7A843593C}" srcOrd="0" destOrd="0" presId="urn:microsoft.com/office/officeart/2005/8/layout/matrix1"/>
    <dgm:cxn modelId="{DC871932-AAD0-429D-85BD-D94D972F2D18}" type="presParOf" srcId="{DE94EE2D-6331-4ACF-B49E-9DB7A843593C}" destId="{0072DE6A-91CF-49BD-9838-5D9D38F8EA4D}" srcOrd="0" destOrd="0" presId="urn:microsoft.com/office/officeart/2005/8/layout/matrix1"/>
    <dgm:cxn modelId="{06F6CF35-6123-4338-A6F7-ED474822C481}" type="presParOf" srcId="{DE94EE2D-6331-4ACF-B49E-9DB7A843593C}" destId="{A9F89677-80C4-4612-9D69-2D1F71C42B7A}" srcOrd="1" destOrd="0" presId="urn:microsoft.com/office/officeart/2005/8/layout/matrix1"/>
    <dgm:cxn modelId="{F78DAEC3-6EA3-4F25-AC8F-C380C6C2C80D}" type="presParOf" srcId="{DE94EE2D-6331-4ACF-B49E-9DB7A843593C}" destId="{676AB05D-75FB-4757-9EA0-B662288D5819}" srcOrd="2" destOrd="0" presId="urn:microsoft.com/office/officeart/2005/8/layout/matrix1"/>
    <dgm:cxn modelId="{1801E7EF-D34E-47FC-AF5C-1E1232BB082E}" type="presParOf" srcId="{DE94EE2D-6331-4ACF-B49E-9DB7A843593C}" destId="{2C8A07FE-1DBC-4F04-B5AF-2DF632BA2A02}" srcOrd="3" destOrd="0" presId="urn:microsoft.com/office/officeart/2005/8/layout/matrix1"/>
    <dgm:cxn modelId="{A86AC1C1-0732-4D6C-B4BB-906284BF2002}" type="presParOf" srcId="{DE94EE2D-6331-4ACF-B49E-9DB7A843593C}" destId="{1146530C-FBE3-4E7C-AE19-66A766EE843B}" srcOrd="4" destOrd="0" presId="urn:microsoft.com/office/officeart/2005/8/layout/matrix1"/>
    <dgm:cxn modelId="{98AC6213-3222-46DA-847C-79ED45ADD583}" type="presParOf" srcId="{DE94EE2D-6331-4ACF-B49E-9DB7A843593C}" destId="{C501A11A-336B-4BFE-8D42-7C53C22C885C}" srcOrd="5" destOrd="0" presId="urn:microsoft.com/office/officeart/2005/8/layout/matrix1"/>
    <dgm:cxn modelId="{19B5E74D-F514-4ED7-B0B4-6AA41E52180E}" type="presParOf" srcId="{DE94EE2D-6331-4ACF-B49E-9DB7A843593C}" destId="{31A85AC1-6537-4F72-885C-171FD8902099}" srcOrd="6" destOrd="0" presId="urn:microsoft.com/office/officeart/2005/8/layout/matrix1"/>
    <dgm:cxn modelId="{C870FEC2-0C6E-4C9B-8B8B-9ACBB2F2F27C}" type="presParOf" srcId="{DE94EE2D-6331-4ACF-B49E-9DB7A843593C}" destId="{376ADE54-74EC-4ADC-8663-ED9631670BBB}" srcOrd="7" destOrd="0" presId="urn:microsoft.com/office/officeart/2005/8/layout/matrix1"/>
    <dgm:cxn modelId="{22B0E223-04C6-4336-B485-7A8D320E538E}" type="presParOf" srcId="{4037913D-0E09-4922-B0D9-91759F8585DA}" destId="{C7FB6DF4-DD59-4600-BB5C-A45429619C8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16275-DFC8-4398-8729-68D7FAA70C76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96E930-03E4-43F1-B39D-32D81235F722}">
      <dgm:prSet phldrT="[Text]"/>
      <dgm:spPr/>
      <dgm:t>
        <a:bodyPr/>
        <a:lstStyle/>
        <a:p>
          <a:r>
            <a:rPr lang="en-US" dirty="0"/>
            <a:t>Reduce</a:t>
          </a:r>
        </a:p>
      </dgm:t>
    </dgm:pt>
    <dgm:pt modelId="{594F5C88-4063-4C7F-B8EE-184BF512772D}" type="parTrans" cxnId="{D0D2BDEC-415D-488D-AE3C-09DD04DA7A20}">
      <dgm:prSet/>
      <dgm:spPr/>
      <dgm:t>
        <a:bodyPr/>
        <a:lstStyle/>
        <a:p>
          <a:endParaRPr lang="en-US"/>
        </a:p>
      </dgm:t>
    </dgm:pt>
    <dgm:pt modelId="{9311949B-8407-4CA4-9CD9-1D5D1489EF56}" type="sibTrans" cxnId="{D0D2BDEC-415D-488D-AE3C-09DD04DA7A20}">
      <dgm:prSet/>
      <dgm:spPr/>
      <dgm:t>
        <a:bodyPr/>
        <a:lstStyle/>
        <a:p>
          <a:endParaRPr lang="en-US"/>
        </a:p>
      </dgm:t>
    </dgm:pt>
    <dgm:pt modelId="{4613386D-7624-475E-9E8F-737081544AF8}">
      <dgm:prSet phldrT="[Text]"/>
      <dgm:spPr/>
      <dgm:t>
        <a:bodyPr/>
        <a:lstStyle/>
        <a:p>
          <a:r>
            <a:rPr lang="en-US" dirty="0"/>
            <a:t>Reuse</a:t>
          </a:r>
        </a:p>
      </dgm:t>
    </dgm:pt>
    <dgm:pt modelId="{7874F062-C4C8-4CCF-A578-AE28A51FA7C1}" type="parTrans" cxnId="{24618C61-C3D0-418B-B728-533FB6BC895D}">
      <dgm:prSet/>
      <dgm:spPr/>
      <dgm:t>
        <a:bodyPr/>
        <a:lstStyle/>
        <a:p>
          <a:endParaRPr lang="en-US"/>
        </a:p>
      </dgm:t>
    </dgm:pt>
    <dgm:pt modelId="{9FE8B520-2252-4F7B-A043-74711F3CCDEA}" type="sibTrans" cxnId="{24618C61-C3D0-418B-B728-533FB6BC895D}">
      <dgm:prSet/>
      <dgm:spPr/>
      <dgm:t>
        <a:bodyPr/>
        <a:lstStyle/>
        <a:p>
          <a:endParaRPr lang="en-US"/>
        </a:p>
      </dgm:t>
    </dgm:pt>
    <dgm:pt modelId="{BB47BAF0-7F0A-4F08-A793-3F95BD2B5420}">
      <dgm:prSet phldrT="[Text]"/>
      <dgm:spPr/>
      <dgm:t>
        <a:bodyPr/>
        <a:lstStyle/>
        <a:p>
          <a:r>
            <a:rPr lang="en-US" dirty="0"/>
            <a:t>Recycle</a:t>
          </a:r>
        </a:p>
      </dgm:t>
    </dgm:pt>
    <dgm:pt modelId="{72677B8B-94BC-45AA-839B-89135F247043}" type="parTrans" cxnId="{13DBA033-1006-417E-BF6C-D63237FB28A9}">
      <dgm:prSet/>
      <dgm:spPr/>
      <dgm:t>
        <a:bodyPr/>
        <a:lstStyle/>
        <a:p>
          <a:endParaRPr lang="en-US"/>
        </a:p>
      </dgm:t>
    </dgm:pt>
    <dgm:pt modelId="{4BEBEA8B-F03A-495C-A5C3-B2C8927BC79F}" type="sibTrans" cxnId="{13DBA033-1006-417E-BF6C-D63237FB28A9}">
      <dgm:prSet/>
      <dgm:spPr/>
      <dgm:t>
        <a:bodyPr/>
        <a:lstStyle/>
        <a:p>
          <a:endParaRPr lang="en-US"/>
        </a:p>
      </dgm:t>
    </dgm:pt>
    <dgm:pt modelId="{C585A687-F543-44BD-91CF-49695CC27778}" type="asst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Principles of 3 Rs</a:t>
          </a:r>
        </a:p>
      </dgm:t>
    </dgm:pt>
    <dgm:pt modelId="{ABC029CF-3185-4A5C-99D7-2AD7EC43D47A}" type="sibTrans" cxnId="{4FB5900A-DD8F-475C-BC3B-517D64451037}">
      <dgm:prSet/>
      <dgm:spPr/>
      <dgm:t>
        <a:bodyPr/>
        <a:lstStyle/>
        <a:p>
          <a:endParaRPr lang="en-US"/>
        </a:p>
      </dgm:t>
    </dgm:pt>
    <dgm:pt modelId="{BAA4D001-07E7-4E49-805F-D1784A365154}" type="parTrans" cxnId="{4FB5900A-DD8F-475C-BC3B-517D64451037}">
      <dgm:prSet/>
      <dgm:spPr/>
      <dgm:t>
        <a:bodyPr/>
        <a:lstStyle/>
        <a:p>
          <a:endParaRPr lang="en-US"/>
        </a:p>
      </dgm:t>
    </dgm:pt>
    <dgm:pt modelId="{6FC83575-902D-4050-B3A4-0F1404E5473A}" type="pres">
      <dgm:prSet presAssocID="{5B016275-DFC8-4398-8729-68D7FAA70C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762A01AA-8F21-4F6B-8B08-E6B3EFBC52B9}" type="pres">
      <dgm:prSet presAssocID="{C585A687-F543-44BD-91CF-49695CC27778}" presName="hierRoot1" presStyleCnt="0">
        <dgm:presLayoutVars>
          <dgm:hierBranch val="init"/>
        </dgm:presLayoutVars>
      </dgm:prSet>
      <dgm:spPr/>
    </dgm:pt>
    <dgm:pt modelId="{6180B477-40DB-44F1-86A9-7D0FE966E5C0}" type="pres">
      <dgm:prSet presAssocID="{C585A687-F543-44BD-91CF-49695CC27778}" presName="rootComposite1" presStyleCnt="0"/>
      <dgm:spPr/>
    </dgm:pt>
    <dgm:pt modelId="{B6B7FF19-B856-4636-9EC5-40F765AD7E41}" type="pres">
      <dgm:prSet presAssocID="{C585A687-F543-44BD-91CF-49695CC27778}" presName="rootText1" presStyleLbl="node0" presStyleIdx="0" presStyleCnt="1" custScaleX="1823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218EECE-0087-4A07-819F-9DFDC798F6BD}" type="pres">
      <dgm:prSet presAssocID="{C585A687-F543-44BD-91CF-49695CC27778}" presName="rootConnector1" presStyleLbl="asst0" presStyleIdx="0" presStyleCnt="0"/>
      <dgm:spPr/>
      <dgm:t>
        <a:bodyPr/>
        <a:lstStyle/>
        <a:p>
          <a:endParaRPr lang="en-IN"/>
        </a:p>
      </dgm:t>
    </dgm:pt>
    <dgm:pt modelId="{C144CCCF-348E-494A-A4F7-A8E68EE4C2B8}" type="pres">
      <dgm:prSet presAssocID="{C585A687-F543-44BD-91CF-49695CC27778}" presName="hierChild2" presStyleCnt="0"/>
      <dgm:spPr/>
    </dgm:pt>
    <dgm:pt modelId="{E0918A09-0C55-48A7-960F-CD131D20903B}" type="pres">
      <dgm:prSet presAssocID="{594F5C88-4063-4C7F-B8EE-184BF512772D}" presName="Name37" presStyleLbl="parChTrans1D2" presStyleIdx="0" presStyleCnt="3"/>
      <dgm:spPr/>
      <dgm:t>
        <a:bodyPr/>
        <a:lstStyle/>
        <a:p>
          <a:endParaRPr lang="en-IN"/>
        </a:p>
      </dgm:t>
    </dgm:pt>
    <dgm:pt modelId="{41FAD77B-99F2-4ECB-8033-572C5CA89721}" type="pres">
      <dgm:prSet presAssocID="{4496E930-03E4-43F1-B39D-32D81235F722}" presName="hierRoot2" presStyleCnt="0">
        <dgm:presLayoutVars>
          <dgm:hierBranch val="init"/>
        </dgm:presLayoutVars>
      </dgm:prSet>
      <dgm:spPr/>
    </dgm:pt>
    <dgm:pt modelId="{363520DF-84C7-45C7-8FA2-6D8CBEFC5E6C}" type="pres">
      <dgm:prSet presAssocID="{4496E930-03E4-43F1-B39D-32D81235F722}" presName="rootComposite" presStyleCnt="0"/>
      <dgm:spPr/>
    </dgm:pt>
    <dgm:pt modelId="{C9979999-8A2B-4F5F-AACF-A0F56E90C563}" type="pres">
      <dgm:prSet presAssocID="{4496E930-03E4-43F1-B39D-32D81235F72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784A3BD-6EFB-44A5-9F45-8D61E02D9055}" type="pres">
      <dgm:prSet presAssocID="{4496E930-03E4-43F1-B39D-32D81235F722}" presName="rootConnector" presStyleLbl="node2" presStyleIdx="0" presStyleCnt="3"/>
      <dgm:spPr/>
      <dgm:t>
        <a:bodyPr/>
        <a:lstStyle/>
        <a:p>
          <a:endParaRPr lang="en-IN"/>
        </a:p>
      </dgm:t>
    </dgm:pt>
    <dgm:pt modelId="{B65A2EE4-5576-4E67-965A-B5A15AB64505}" type="pres">
      <dgm:prSet presAssocID="{4496E930-03E4-43F1-B39D-32D81235F722}" presName="hierChild4" presStyleCnt="0"/>
      <dgm:spPr/>
    </dgm:pt>
    <dgm:pt modelId="{B815C51B-8907-49F5-86DD-26E1577C5079}" type="pres">
      <dgm:prSet presAssocID="{4496E930-03E4-43F1-B39D-32D81235F722}" presName="hierChild5" presStyleCnt="0"/>
      <dgm:spPr/>
    </dgm:pt>
    <dgm:pt modelId="{14FEB163-E5C6-4CD1-A8D7-D8E238AB34E3}" type="pres">
      <dgm:prSet presAssocID="{7874F062-C4C8-4CCF-A578-AE28A51FA7C1}" presName="Name37" presStyleLbl="parChTrans1D2" presStyleIdx="1" presStyleCnt="3"/>
      <dgm:spPr/>
      <dgm:t>
        <a:bodyPr/>
        <a:lstStyle/>
        <a:p>
          <a:endParaRPr lang="en-IN"/>
        </a:p>
      </dgm:t>
    </dgm:pt>
    <dgm:pt modelId="{A204B9E4-DEA1-4312-9986-8CC901803067}" type="pres">
      <dgm:prSet presAssocID="{4613386D-7624-475E-9E8F-737081544AF8}" presName="hierRoot2" presStyleCnt="0">
        <dgm:presLayoutVars>
          <dgm:hierBranch val="init"/>
        </dgm:presLayoutVars>
      </dgm:prSet>
      <dgm:spPr/>
    </dgm:pt>
    <dgm:pt modelId="{444B1CD1-9A98-4F7C-8256-438263D9C7CE}" type="pres">
      <dgm:prSet presAssocID="{4613386D-7624-475E-9E8F-737081544AF8}" presName="rootComposite" presStyleCnt="0"/>
      <dgm:spPr/>
    </dgm:pt>
    <dgm:pt modelId="{5B0719D9-2739-44E6-B184-95886B1C951E}" type="pres">
      <dgm:prSet presAssocID="{4613386D-7624-475E-9E8F-737081544AF8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9148DE6-F5C6-4B93-BFF0-DC7DD713D534}" type="pres">
      <dgm:prSet presAssocID="{4613386D-7624-475E-9E8F-737081544AF8}" presName="rootConnector" presStyleLbl="node2" presStyleIdx="1" presStyleCnt="3"/>
      <dgm:spPr/>
      <dgm:t>
        <a:bodyPr/>
        <a:lstStyle/>
        <a:p>
          <a:endParaRPr lang="en-IN"/>
        </a:p>
      </dgm:t>
    </dgm:pt>
    <dgm:pt modelId="{2F043F44-9902-43CD-B3B2-8EA247F062DE}" type="pres">
      <dgm:prSet presAssocID="{4613386D-7624-475E-9E8F-737081544AF8}" presName="hierChild4" presStyleCnt="0"/>
      <dgm:spPr/>
    </dgm:pt>
    <dgm:pt modelId="{0603516A-70CB-43F4-960A-9AA0A4FBA0EF}" type="pres">
      <dgm:prSet presAssocID="{4613386D-7624-475E-9E8F-737081544AF8}" presName="hierChild5" presStyleCnt="0"/>
      <dgm:spPr/>
    </dgm:pt>
    <dgm:pt modelId="{EE23C425-108C-4EA9-A68B-B0D400D5A7E7}" type="pres">
      <dgm:prSet presAssocID="{72677B8B-94BC-45AA-839B-89135F247043}" presName="Name37" presStyleLbl="parChTrans1D2" presStyleIdx="2" presStyleCnt="3"/>
      <dgm:spPr/>
      <dgm:t>
        <a:bodyPr/>
        <a:lstStyle/>
        <a:p>
          <a:endParaRPr lang="en-IN"/>
        </a:p>
      </dgm:t>
    </dgm:pt>
    <dgm:pt modelId="{BE4B9E71-5972-468B-9433-F0A07F57BDF4}" type="pres">
      <dgm:prSet presAssocID="{BB47BAF0-7F0A-4F08-A793-3F95BD2B5420}" presName="hierRoot2" presStyleCnt="0">
        <dgm:presLayoutVars>
          <dgm:hierBranch val="init"/>
        </dgm:presLayoutVars>
      </dgm:prSet>
      <dgm:spPr/>
    </dgm:pt>
    <dgm:pt modelId="{08CD2B67-22B7-40F6-BB51-E30633328A17}" type="pres">
      <dgm:prSet presAssocID="{BB47BAF0-7F0A-4F08-A793-3F95BD2B5420}" presName="rootComposite" presStyleCnt="0"/>
      <dgm:spPr/>
    </dgm:pt>
    <dgm:pt modelId="{CAC620B9-BE32-4E61-BED0-9CED7A7F582A}" type="pres">
      <dgm:prSet presAssocID="{BB47BAF0-7F0A-4F08-A793-3F95BD2B542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97C418B-C8E6-47E0-9328-83944EE1518C}" type="pres">
      <dgm:prSet presAssocID="{BB47BAF0-7F0A-4F08-A793-3F95BD2B5420}" presName="rootConnector" presStyleLbl="node2" presStyleIdx="2" presStyleCnt="3"/>
      <dgm:spPr/>
      <dgm:t>
        <a:bodyPr/>
        <a:lstStyle/>
        <a:p>
          <a:endParaRPr lang="en-IN"/>
        </a:p>
      </dgm:t>
    </dgm:pt>
    <dgm:pt modelId="{1A562A11-E862-4EE3-91D9-AC63EBCBEF00}" type="pres">
      <dgm:prSet presAssocID="{BB47BAF0-7F0A-4F08-A793-3F95BD2B5420}" presName="hierChild4" presStyleCnt="0"/>
      <dgm:spPr/>
    </dgm:pt>
    <dgm:pt modelId="{E8581455-E0B9-484A-8E2E-6A55BABAC300}" type="pres">
      <dgm:prSet presAssocID="{BB47BAF0-7F0A-4F08-A793-3F95BD2B5420}" presName="hierChild5" presStyleCnt="0"/>
      <dgm:spPr/>
    </dgm:pt>
    <dgm:pt modelId="{A14804E7-6918-468A-914E-5D3E976F02BE}" type="pres">
      <dgm:prSet presAssocID="{C585A687-F543-44BD-91CF-49695CC27778}" presName="hierChild3" presStyleCnt="0"/>
      <dgm:spPr/>
    </dgm:pt>
  </dgm:ptLst>
  <dgm:cxnLst>
    <dgm:cxn modelId="{BCA863D5-ED3F-4C42-9328-0D3A608203EC}" type="presOf" srcId="{4496E930-03E4-43F1-B39D-32D81235F722}" destId="{C9979999-8A2B-4F5F-AACF-A0F56E90C563}" srcOrd="0" destOrd="0" presId="urn:microsoft.com/office/officeart/2005/8/layout/orgChart1"/>
    <dgm:cxn modelId="{2DE2090A-97CE-416F-B2F7-085FE7966E1F}" type="presOf" srcId="{4613386D-7624-475E-9E8F-737081544AF8}" destId="{99148DE6-F5C6-4B93-BFF0-DC7DD713D534}" srcOrd="1" destOrd="0" presId="urn:microsoft.com/office/officeart/2005/8/layout/orgChart1"/>
    <dgm:cxn modelId="{24618C61-C3D0-418B-B728-533FB6BC895D}" srcId="{C585A687-F543-44BD-91CF-49695CC27778}" destId="{4613386D-7624-475E-9E8F-737081544AF8}" srcOrd="1" destOrd="0" parTransId="{7874F062-C4C8-4CCF-A578-AE28A51FA7C1}" sibTransId="{9FE8B520-2252-4F7B-A043-74711F3CCDEA}"/>
    <dgm:cxn modelId="{13DBA033-1006-417E-BF6C-D63237FB28A9}" srcId="{C585A687-F543-44BD-91CF-49695CC27778}" destId="{BB47BAF0-7F0A-4F08-A793-3F95BD2B5420}" srcOrd="2" destOrd="0" parTransId="{72677B8B-94BC-45AA-839B-89135F247043}" sibTransId="{4BEBEA8B-F03A-495C-A5C3-B2C8927BC79F}"/>
    <dgm:cxn modelId="{DB844D60-DE26-4E49-BD42-535679133C6B}" type="presOf" srcId="{7874F062-C4C8-4CCF-A578-AE28A51FA7C1}" destId="{14FEB163-E5C6-4CD1-A8D7-D8E238AB34E3}" srcOrd="0" destOrd="0" presId="urn:microsoft.com/office/officeart/2005/8/layout/orgChart1"/>
    <dgm:cxn modelId="{F903AD9C-BF97-4F2F-852C-F6D8883CFEBD}" type="presOf" srcId="{C585A687-F543-44BD-91CF-49695CC27778}" destId="{4218EECE-0087-4A07-819F-9DFDC798F6BD}" srcOrd="1" destOrd="0" presId="urn:microsoft.com/office/officeart/2005/8/layout/orgChart1"/>
    <dgm:cxn modelId="{D0D2BDEC-415D-488D-AE3C-09DD04DA7A20}" srcId="{C585A687-F543-44BD-91CF-49695CC27778}" destId="{4496E930-03E4-43F1-B39D-32D81235F722}" srcOrd="0" destOrd="0" parTransId="{594F5C88-4063-4C7F-B8EE-184BF512772D}" sibTransId="{9311949B-8407-4CA4-9CD9-1D5D1489EF56}"/>
    <dgm:cxn modelId="{2B384CA8-6B32-414F-9847-116DFC5C1EDD}" type="presOf" srcId="{4613386D-7624-475E-9E8F-737081544AF8}" destId="{5B0719D9-2739-44E6-B184-95886B1C951E}" srcOrd="0" destOrd="0" presId="urn:microsoft.com/office/officeart/2005/8/layout/orgChart1"/>
    <dgm:cxn modelId="{8AE6CFAF-9458-438B-B6FE-0E7C2F95A2AF}" type="presOf" srcId="{BB47BAF0-7F0A-4F08-A793-3F95BD2B5420}" destId="{CAC620B9-BE32-4E61-BED0-9CED7A7F582A}" srcOrd="0" destOrd="0" presId="urn:microsoft.com/office/officeart/2005/8/layout/orgChart1"/>
    <dgm:cxn modelId="{5EC76559-CC24-49B3-A4C0-6BEE5455C577}" type="presOf" srcId="{BB47BAF0-7F0A-4F08-A793-3F95BD2B5420}" destId="{197C418B-C8E6-47E0-9328-83944EE1518C}" srcOrd="1" destOrd="0" presId="urn:microsoft.com/office/officeart/2005/8/layout/orgChart1"/>
    <dgm:cxn modelId="{4FB5900A-DD8F-475C-BC3B-517D64451037}" srcId="{5B016275-DFC8-4398-8729-68D7FAA70C76}" destId="{C585A687-F543-44BD-91CF-49695CC27778}" srcOrd="0" destOrd="0" parTransId="{BAA4D001-07E7-4E49-805F-D1784A365154}" sibTransId="{ABC029CF-3185-4A5C-99D7-2AD7EC43D47A}"/>
    <dgm:cxn modelId="{EDBBAEB7-9A2F-4A33-A8F8-BAC318D04D1B}" type="presOf" srcId="{72677B8B-94BC-45AA-839B-89135F247043}" destId="{EE23C425-108C-4EA9-A68B-B0D400D5A7E7}" srcOrd="0" destOrd="0" presId="urn:microsoft.com/office/officeart/2005/8/layout/orgChart1"/>
    <dgm:cxn modelId="{00E9ED6A-E8D2-4859-9BBE-7F4056EFF46C}" type="presOf" srcId="{C585A687-F543-44BD-91CF-49695CC27778}" destId="{B6B7FF19-B856-4636-9EC5-40F765AD7E41}" srcOrd="0" destOrd="0" presId="urn:microsoft.com/office/officeart/2005/8/layout/orgChart1"/>
    <dgm:cxn modelId="{0DFDE880-3397-4DBB-92AF-F9B7BD991BF8}" type="presOf" srcId="{4496E930-03E4-43F1-B39D-32D81235F722}" destId="{C784A3BD-6EFB-44A5-9F45-8D61E02D9055}" srcOrd="1" destOrd="0" presId="urn:microsoft.com/office/officeart/2005/8/layout/orgChart1"/>
    <dgm:cxn modelId="{83BF447F-8FA5-4BE1-BD56-A273BCBE1FEB}" type="presOf" srcId="{594F5C88-4063-4C7F-B8EE-184BF512772D}" destId="{E0918A09-0C55-48A7-960F-CD131D20903B}" srcOrd="0" destOrd="0" presId="urn:microsoft.com/office/officeart/2005/8/layout/orgChart1"/>
    <dgm:cxn modelId="{47BC5C98-567A-46A6-8805-EA1BC6F23F4B}" type="presOf" srcId="{5B016275-DFC8-4398-8729-68D7FAA70C76}" destId="{6FC83575-902D-4050-B3A4-0F1404E5473A}" srcOrd="0" destOrd="0" presId="urn:microsoft.com/office/officeart/2005/8/layout/orgChart1"/>
    <dgm:cxn modelId="{0CC1281D-A028-4045-8810-E88CBF07440D}" type="presParOf" srcId="{6FC83575-902D-4050-B3A4-0F1404E5473A}" destId="{762A01AA-8F21-4F6B-8B08-E6B3EFBC52B9}" srcOrd="0" destOrd="0" presId="urn:microsoft.com/office/officeart/2005/8/layout/orgChart1"/>
    <dgm:cxn modelId="{213BAF7E-7D19-4EC8-89C1-D64C9F2106E3}" type="presParOf" srcId="{762A01AA-8F21-4F6B-8B08-E6B3EFBC52B9}" destId="{6180B477-40DB-44F1-86A9-7D0FE966E5C0}" srcOrd="0" destOrd="0" presId="urn:microsoft.com/office/officeart/2005/8/layout/orgChart1"/>
    <dgm:cxn modelId="{9B8A2231-B117-448C-BF45-A108E6BAF5AA}" type="presParOf" srcId="{6180B477-40DB-44F1-86A9-7D0FE966E5C0}" destId="{B6B7FF19-B856-4636-9EC5-40F765AD7E41}" srcOrd="0" destOrd="0" presId="urn:microsoft.com/office/officeart/2005/8/layout/orgChart1"/>
    <dgm:cxn modelId="{01DA4C57-8AAB-4134-9495-16CEA0D641A9}" type="presParOf" srcId="{6180B477-40DB-44F1-86A9-7D0FE966E5C0}" destId="{4218EECE-0087-4A07-819F-9DFDC798F6BD}" srcOrd="1" destOrd="0" presId="urn:microsoft.com/office/officeart/2005/8/layout/orgChart1"/>
    <dgm:cxn modelId="{5726E31B-6DC9-41A5-B033-D1CBF294E298}" type="presParOf" srcId="{762A01AA-8F21-4F6B-8B08-E6B3EFBC52B9}" destId="{C144CCCF-348E-494A-A4F7-A8E68EE4C2B8}" srcOrd="1" destOrd="0" presId="urn:microsoft.com/office/officeart/2005/8/layout/orgChart1"/>
    <dgm:cxn modelId="{25245CCB-9EF3-4F1C-8C1F-A302C90B84DE}" type="presParOf" srcId="{C144CCCF-348E-494A-A4F7-A8E68EE4C2B8}" destId="{E0918A09-0C55-48A7-960F-CD131D20903B}" srcOrd="0" destOrd="0" presId="urn:microsoft.com/office/officeart/2005/8/layout/orgChart1"/>
    <dgm:cxn modelId="{3F3D7901-CDF9-4B91-9F5B-C87E77932454}" type="presParOf" srcId="{C144CCCF-348E-494A-A4F7-A8E68EE4C2B8}" destId="{41FAD77B-99F2-4ECB-8033-572C5CA89721}" srcOrd="1" destOrd="0" presId="urn:microsoft.com/office/officeart/2005/8/layout/orgChart1"/>
    <dgm:cxn modelId="{4D42C005-F662-432F-AEDB-2E0CBF68B82F}" type="presParOf" srcId="{41FAD77B-99F2-4ECB-8033-572C5CA89721}" destId="{363520DF-84C7-45C7-8FA2-6D8CBEFC5E6C}" srcOrd="0" destOrd="0" presId="urn:microsoft.com/office/officeart/2005/8/layout/orgChart1"/>
    <dgm:cxn modelId="{6A2EFA9B-2148-4E99-9380-26BCF6D45960}" type="presParOf" srcId="{363520DF-84C7-45C7-8FA2-6D8CBEFC5E6C}" destId="{C9979999-8A2B-4F5F-AACF-A0F56E90C563}" srcOrd="0" destOrd="0" presId="urn:microsoft.com/office/officeart/2005/8/layout/orgChart1"/>
    <dgm:cxn modelId="{783A62AD-D3C9-4405-9732-C3B4A98CA9B3}" type="presParOf" srcId="{363520DF-84C7-45C7-8FA2-6D8CBEFC5E6C}" destId="{C784A3BD-6EFB-44A5-9F45-8D61E02D9055}" srcOrd="1" destOrd="0" presId="urn:microsoft.com/office/officeart/2005/8/layout/orgChart1"/>
    <dgm:cxn modelId="{CFE7F717-839C-429A-B8F3-41C580DA35E8}" type="presParOf" srcId="{41FAD77B-99F2-4ECB-8033-572C5CA89721}" destId="{B65A2EE4-5576-4E67-965A-B5A15AB64505}" srcOrd="1" destOrd="0" presId="urn:microsoft.com/office/officeart/2005/8/layout/orgChart1"/>
    <dgm:cxn modelId="{1B65AEB8-392F-47FE-B3C5-545AED0F2222}" type="presParOf" srcId="{41FAD77B-99F2-4ECB-8033-572C5CA89721}" destId="{B815C51B-8907-49F5-86DD-26E1577C5079}" srcOrd="2" destOrd="0" presId="urn:microsoft.com/office/officeart/2005/8/layout/orgChart1"/>
    <dgm:cxn modelId="{DD783F3D-2FDA-4834-9E02-E472536675B2}" type="presParOf" srcId="{C144CCCF-348E-494A-A4F7-A8E68EE4C2B8}" destId="{14FEB163-E5C6-4CD1-A8D7-D8E238AB34E3}" srcOrd="2" destOrd="0" presId="urn:microsoft.com/office/officeart/2005/8/layout/orgChart1"/>
    <dgm:cxn modelId="{0C55CA79-0CB0-4945-ABA1-083207782D8B}" type="presParOf" srcId="{C144CCCF-348E-494A-A4F7-A8E68EE4C2B8}" destId="{A204B9E4-DEA1-4312-9986-8CC901803067}" srcOrd="3" destOrd="0" presId="urn:microsoft.com/office/officeart/2005/8/layout/orgChart1"/>
    <dgm:cxn modelId="{802CE85C-E296-496A-8338-00CCF988FAC4}" type="presParOf" srcId="{A204B9E4-DEA1-4312-9986-8CC901803067}" destId="{444B1CD1-9A98-4F7C-8256-438263D9C7CE}" srcOrd="0" destOrd="0" presId="urn:microsoft.com/office/officeart/2005/8/layout/orgChart1"/>
    <dgm:cxn modelId="{4AF48E24-BE8F-41E4-BBA2-37FDCD24AC87}" type="presParOf" srcId="{444B1CD1-9A98-4F7C-8256-438263D9C7CE}" destId="{5B0719D9-2739-44E6-B184-95886B1C951E}" srcOrd="0" destOrd="0" presId="urn:microsoft.com/office/officeart/2005/8/layout/orgChart1"/>
    <dgm:cxn modelId="{9213620B-3E2B-4F2D-8F78-CB220451413C}" type="presParOf" srcId="{444B1CD1-9A98-4F7C-8256-438263D9C7CE}" destId="{99148DE6-F5C6-4B93-BFF0-DC7DD713D534}" srcOrd="1" destOrd="0" presId="urn:microsoft.com/office/officeart/2005/8/layout/orgChart1"/>
    <dgm:cxn modelId="{22D1FD62-BD88-44C7-B354-925CF7A3674A}" type="presParOf" srcId="{A204B9E4-DEA1-4312-9986-8CC901803067}" destId="{2F043F44-9902-43CD-B3B2-8EA247F062DE}" srcOrd="1" destOrd="0" presId="urn:microsoft.com/office/officeart/2005/8/layout/orgChart1"/>
    <dgm:cxn modelId="{F31A3606-313F-46EC-8626-B794CA3C0231}" type="presParOf" srcId="{A204B9E4-DEA1-4312-9986-8CC901803067}" destId="{0603516A-70CB-43F4-960A-9AA0A4FBA0EF}" srcOrd="2" destOrd="0" presId="urn:microsoft.com/office/officeart/2005/8/layout/orgChart1"/>
    <dgm:cxn modelId="{1697FE2B-EE37-4D7A-B050-1FF56A53F78A}" type="presParOf" srcId="{C144CCCF-348E-494A-A4F7-A8E68EE4C2B8}" destId="{EE23C425-108C-4EA9-A68B-B0D400D5A7E7}" srcOrd="4" destOrd="0" presId="urn:microsoft.com/office/officeart/2005/8/layout/orgChart1"/>
    <dgm:cxn modelId="{2C0759EE-19D2-4982-85FF-1F15A245A217}" type="presParOf" srcId="{C144CCCF-348E-494A-A4F7-A8E68EE4C2B8}" destId="{BE4B9E71-5972-468B-9433-F0A07F57BDF4}" srcOrd="5" destOrd="0" presId="urn:microsoft.com/office/officeart/2005/8/layout/orgChart1"/>
    <dgm:cxn modelId="{D74C41E3-1D1A-4C67-BFD8-0BD2A234F84B}" type="presParOf" srcId="{BE4B9E71-5972-468B-9433-F0A07F57BDF4}" destId="{08CD2B67-22B7-40F6-BB51-E30633328A17}" srcOrd="0" destOrd="0" presId="urn:microsoft.com/office/officeart/2005/8/layout/orgChart1"/>
    <dgm:cxn modelId="{4E87DF4C-2B8F-40F2-8B6B-4F36DFAFF20A}" type="presParOf" srcId="{08CD2B67-22B7-40F6-BB51-E30633328A17}" destId="{CAC620B9-BE32-4E61-BED0-9CED7A7F582A}" srcOrd="0" destOrd="0" presId="urn:microsoft.com/office/officeart/2005/8/layout/orgChart1"/>
    <dgm:cxn modelId="{9763E34E-3F8F-44AD-804C-D9129BC77708}" type="presParOf" srcId="{08CD2B67-22B7-40F6-BB51-E30633328A17}" destId="{197C418B-C8E6-47E0-9328-83944EE1518C}" srcOrd="1" destOrd="0" presId="urn:microsoft.com/office/officeart/2005/8/layout/orgChart1"/>
    <dgm:cxn modelId="{ED5C9CB1-6476-459D-A95A-9F3BFF11C232}" type="presParOf" srcId="{BE4B9E71-5972-468B-9433-F0A07F57BDF4}" destId="{1A562A11-E862-4EE3-91D9-AC63EBCBEF00}" srcOrd="1" destOrd="0" presId="urn:microsoft.com/office/officeart/2005/8/layout/orgChart1"/>
    <dgm:cxn modelId="{9ADFF3E1-87F9-458D-A800-E4B66C03ED60}" type="presParOf" srcId="{BE4B9E71-5972-468B-9433-F0A07F57BDF4}" destId="{E8581455-E0B9-484A-8E2E-6A55BABAC300}" srcOrd="2" destOrd="0" presId="urn:microsoft.com/office/officeart/2005/8/layout/orgChart1"/>
    <dgm:cxn modelId="{6005E2FC-FD78-4D15-B1DE-3002440FF40C}" type="presParOf" srcId="{762A01AA-8F21-4F6B-8B08-E6B3EFBC52B9}" destId="{A14804E7-6918-468A-914E-5D3E976F02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2DE6A-91CF-49BD-9838-5D9D38F8EA4D}">
      <dsp:nvSpPr>
        <dsp:cNvPr id="0" name=""/>
        <dsp:cNvSpPr/>
      </dsp:nvSpPr>
      <dsp:spPr>
        <a:xfrm rot="16200000">
          <a:off x="475247" y="-473823"/>
          <a:ext cx="1423737" cy="2374231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1. Residential</a:t>
          </a:r>
        </a:p>
      </dsp:txBody>
      <dsp:txXfrm rot="5400000">
        <a:off x="0" y="1424"/>
        <a:ext cx="2374231" cy="1067802"/>
      </dsp:txXfrm>
    </dsp:sp>
    <dsp:sp modelId="{676AB05D-75FB-4757-9EA0-B662288D5819}">
      <dsp:nvSpPr>
        <dsp:cNvPr id="0" name=""/>
        <dsp:cNvSpPr/>
      </dsp:nvSpPr>
      <dsp:spPr>
        <a:xfrm>
          <a:off x="2374231" y="0"/>
          <a:ext cx="2374231" cy="1423737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2. Commercial</a:t>
          </a:r>
        </a:p>
      </dsp:txBody>
      <dsp:txXfrm>
        <a:off x="2374231" y="0"/>
        <a:ext cx="2374231" cy="1067802"/>
      </dsp:txXfrm>
    </dsp:sp>
    <dsp:sp modelId="{1146530C-FBE3-4E7C-AE19-66A766EE843B}">
      <dsp:nvSpPr>
        <dsp:cNvPr id="0" name=""/>
        <dsp:cNvSpPr/>
      </dsp:nvSpPr>
      <dsp:spPr>
        <a:xfrm rot="10800000">
          <a:off x="0" y="1423737"/>
          <a:ext cx="2374231" cy="1423737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3. Open Areas</a:t>
          </a:r>
        </a:p>
      </dsp:txBody>
      <dsp:txXfrm rot="10800000">
        <a:off x="0" y="1779671"/>
        <a:ext cx="2374231" cy="1067802"/>
      </dsp:txXfrm>
    </dsp:sp>
    <dsp:sp modelId="{31A85AC1-6537-4F72-885C-171FD8902099}">
      <dsp:nvSpPr>
        <dsp:cNvPr id="0" name=""/>
        <dsp:cNvSpPr/>
      </dsp:nvSpPr>
      <dsp:spPr>
        <a:xfrm rot="5400000">
          <a:off x="2849478" y="948489"/>
          <a:ext cx="1423737" cy="2374231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4. Treatment Plant Sites</a:t>
          </a:r>
        </a:p>
      </dsp:txBody>
      <dsp:txXfrm rot="-5400000">
        <a:off x="2374231" y="1779670"/>
        <a:ext cx="2374231" cy="1067802"/>
      </dsp:txXfrm>
    </dsp:sp>
    <dsp:sp modelId="{C7FB6DF4-DD59-4600-BB5C-A45429619C88}">
      <dsp:nvSpPr>
        <dsp:cNvPr id="0" name=""/>
        <dsp:cNvSpPr/>
      </dsp:nvSpPr>
      <dsp:spPr>
        <a:xfrm>
          <a:off x="1661962" y="1067802"/>
          <a:ext cx="1424538" cy="711868"/>
        </a:xfrm>
        <a:prstGeom prst="round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tx1"/>
              </a:solidFill>
            </a:rPr>
            <a:t>Sources of MSW</a:t>
          </a:r>
        </a:p>
      </dsp:txBody>
      <dsp:txXfrm>
        <a:off x="1696713" y="1102553"/>
        <a:ext cx="1355036" cy="642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3C425-108C-4EA9-A68B-B0D400D5A7E7}">
      <dsp:nvSpPr>
        <dsp:cNvPr id="0" name=""/>
        <dsp:cNvSpPr/>
      </dsp:nvSpPr>
      <dsp:spPr>
        <a:xfrm>
          <a:off x="2134678" y="1220527"/>
          <a:ext cx="1510300" cy="262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59"/>
              </a:lnTo>
              <a:lnTo>
                <a:pt x="1510300" y="131059"/>
              </a:lnTo>
              <a:lnTo>
                <a:pt x="1510300" y="26211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EB163-E5C6-4CD1-A8D7-D8E238AB34E3}">
      <dsp:nvSpPr>
        <dsp:cNvPr id="0" name=""/>
        <dsp:cNvSpPr/>
      </dsp:nvSpPr>
      <dsp:spPr>
        <a:xfrm>
          <a:off x="2088958" y="1220527"/>
          <a:ext cx="91440" cy="262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11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18A09-0C55-48A7-960F-CD131D20903B}">
      <dsp:nvSpPr>
        <dsp:cNvPr id="0" name=""/>
        <dsp:cNvSpPr/>
      </dsp:nvSpPr>
      <dsp:spPr>
        <a:xfrm>
          <a:off x="624377" y="1220527"/>
          <a:ext cx="1510300" cy="262118"/>
        </a:xfrm>
        <a:custGeom>
          <a:avLst/>
          <a:gdLst/>
          <a:ahLst/>
          <a:cxnLst/>
          <a:rect l="0" t="0" r="0" b="0"/>
          <a:pathLst>
            <a:path>
              <a:moveTo>
                <a:pt x="1510300" y="0"/>
              </a:moveTo>
              <a:lnTo>
                <a:pt x="1510300" y="131059"/>
              </a:lnTo>
              <a:lnTo>
                <a:pt x="0" y="131059"/>
              </a:lnTo>
              <a:lnTo>
                <a:pt x="0" y="26211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B7FF19-B856-4636-9EC5-40F765AD7E41}">
      <dsp:nvSpPr>
        <dsp:cNvPr id="0" name=""/>
        <dsp:cNvSpPr/>
      </dsp:nvSpPr>
      <dsp:spPr>
        <a:xfrm>
          <a:off x="996872" y="596436"/>
          <a:ext cx="2275610" cy="624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</a:rPr>
            <a:t>Principles of 3 Rs</a:t>
          </a:r>
        </a:p>
      </dsp:txBody>
      <dsp:txXfrm>
        <a:off x="996872" y="596436"/>
        <a:ext cx="2275610" cy="624091"/>
      </dsp:txXfrm>
    </dsp:sp>
    <dsp:sp modelId="{C9979999-8A2B-4F5F-AACF-A0F56E90C563}">
      <dsp:nvSpPr>
        <dsp:cNvPr id="0" name=""/>
        <dsp:cNvSpPr/>
      </dsp:nvSpPr>
      <dsp:spPr>
        <a:xfrm>
          <a:off x="286" y="1482646"/>
          <a:ext cx="1248182" cy="62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Reduce</a:t>
          </a:r>
        </a:p>
      </dsp:txBody>
      <dsp:txXfrm>
        <a:off x="286" y="1482646"/>
        <a:ext cx="1248182" cy="624091"/>
      </dsp:txXfrm>
    </dsp:sp>
    <dsp:sp modelId="{5B0719D9-2739-44E6-B184-95886B1C951E}">
      <dsp:nvSpPr>
        <dsp:cNvPr id="0" name=""/>
        <dsp:cNvSpPr/>
      </dsp:nvSpPr>
      <dsp:spPr>
        <a:xfrm>
          <a:off x="1510586" y="1482646"/>
          <a:ext cx="1248182" cy="62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Reuse</a:t>
          </a:r>
        </a:p>
      </dsp:txBody>
      <dsp:txXfrm>
        <a:off x="1510586" y="1482646"/>
        <a:ext cx="1248182" cy="624091"/>
      </dsp:txXfrm>
    </dsp:sp>
    <dsp:sp modelId="{CAC620B9-BE32-4E61-BED0-9CED7A7F582A}">
      <dsp:nvSpPr>
        <dsp:cNvPr id="0" name=""/>
        <dsp:cNvSpPr/>
      </dsp:nvSpPr>
      <dsp:spPr>
        <a:xfrm>
          <a:off x="3020887" y="1482646"/>
          <a:ext cx="1248182" cy="624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Recycle</a:t>
          </a:r>
        </a:p>
      </dsp:txBody>
      <dsp:txXfrm>
        <a:off x="3020887" y="1482646"/>
        <a:ext cx="1248182" cy="624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5A5A5A-FCA7-4CD1-9C01-BF8749064A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FF66F66-5D22-4197-8803-D385CB6E1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42946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65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15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161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484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302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500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1995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732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2923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201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971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00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077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2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87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4709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00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6042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57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4212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4212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408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71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470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87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325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062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11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66F66-5D22-4197-8803-D385CB6E1B4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21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F4441-46A4-46C6-ACD9-2BE83BAE5CAB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B2F0-A301-428E-B310-B3C15EA349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73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F9F0-B03D-4486-B3B7-EE0E70C51BF6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3F5AF-AA7A-4D70-861E-5749DAA02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82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169BE-EE9C-4B33-B218-162F294B7082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4BE3C-8BB5-4126-9D61-F30A8C32B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1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A7931-0CB6-4D91-861C-4B59E0954B7F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2E975-65DA-49A5-9519-670AAAB20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C236D-9756-4B0A-84C9-856292F56717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667E5-B7FE-4726-950B-3B1548425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78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6DCD9-EF22-4B07-94C5-CE4D33896496}" type="datetime1">
              <a:rPr lang="en-US" smtClean="0"/>
              <a:t>10/2/2020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78486-CBB1-4511-AF80-ACAE9B317A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07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C1193-6F9D-4C16-8CB5-E72D4E89C027}" type="datetime1">
              <a:rPr lang="en-US" smtClean="0"/>
              <a:t>10/2/2020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A44E2-FB15-4F2C-8675-63705E7A2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09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E2AD8-0520-493A-9247-2DB4176314C7}" type="datetime1">
              <a:rPr lang="en-US" smtClean="0"/>
              <a:t>10/2/2020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BEC2-052F-4643-B4E8-D6BF7BF4C3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80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ABC79-E44F-44A2-9135-D157C2D49801}" type="datetime1">
              <a:rPr lang="en-US" smtClean="0"/>
              <a:t>10/2/2020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77569-195D-463C-9D5A-4CA081072D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73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D83B1-2737-4EC9-BFCA-426D110F3C52}" type="datetime1">
              <a:rPr lang="en-US" smtClean="0"/>
              <a:t>10/2/2020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96BDD-73C1-4FAB-A47F-9D2E18A528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5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E765-8835-4072-802D-D316215842AA}" type="datetime1">
              <a:rPr lang="en-US" smtClean="0"/>
              <a:t>10/2/2020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1E7C7-895C-4904-830D-9E288E7750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96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59FD02D9-CD5E-4E5B-8EA1-E4FBA2EC6517}" type="datetime1">
              <a:rPr lang="en-US" smtClean="0"/>
              <a:t>10/2/2020</a:t>
            </a:fld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8DAFCFD-5AD1-4D5A-8A2A-D3090EE80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MS PGothic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3.xml"/><Relationship Id="rId9" Type="http://schemas.microsoft.com/office/2007/relationships/diagramDrawing" Target="../diagrams/drawin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798" y="543277"/>
            <a:ext cx="7772400" cy="1249317"/>
          </a:xfrm>
        </p:spPr>
        <p:txBody>
          <a:bodyPr/>
          <a:lstStyle/>
          <a:p>
            <a:pPr>
              <a:defRPr/>
            </a:pPr>
            <a:r>
              <a:rPr lang="en-US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ES 200: Summer 2019-2020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80133" y="3190142"/>
            <a:ext cx="6383730" cy="3191608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/>
              <a:t>Prof. Tabish Nawaz (Module C)</a:t>
            </a:r>
          </a:p>
          <a:p>
            <a:pPr>
              <a:lnSpc>
                <a:spcPct val="80000"/>
              </a:lnSpc>
              <a:defRPr/>
            </a:pPr>
            <a:r>
              <a:rPr lang="en-IN" sz="2000" b="1" i="1" dirty="0">
                <a:solidFill>
                  <a:srgbClr val="0070C0"/>
                </a:solidFill>
                <a:latin typeface="Arial" charset="0"/>
              </a:rPr>
              <a:t>(tnawaz@iitb.ac.in)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Environmental Science and Engineering Dept., 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IIT Bombay</a:t>
            </a:r>
          </a:p>
          <a:p>
            <a:pPr>
              <a:lnSpc>
                <a:spcPct val="80000"/>
              </a:lnSpc>
              <a:defRPr/>
            </a:pPr>
            <a:endParaRPr lang="en-US" alt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chemeClr val="accent6">
                    <a:lumMod val="50000"/>
                  </a:schemeClr>
                </a:solidFill>
              </a:rPr>
              <a:t>* Instructor In-Charge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000" b="1" i="1" dirty="0">
                <a:solidFill>
                  <a:srgbClr val="0070C0"/>
                </a:solidFill>
              </a:rPr>
              <a:t>(vsethi@iitb.ac.in)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C4D2538-19C5-478F-B72E-86300169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6A7528F-4D4B-49AE-8C06-99E5F0612A09}"/>
              </a:ext>
            </a:extLst>
          </p:cNvPr>
          <p:cNvSpPr/>
          <p:nvPr/>
        </p:nvSpPr>
        <p:spPr>
          <a:xfrm>
            <a:off x="262730" y="1792594"/>
            <a:ext cx="8618537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Environmental Studies : Science and Engineering</a:t>
            </a:r>
          </a:p>
          <a:p>
            <a:pPr algn="ctr">
              <a:defRPr/>
            </a:pPr>
            <a:r>
              <a:rPr lang="en-US" sz="2800" b="1" dirty="0">
                <a:solidFill>
                  <a:srgbClr val="0070C0"/>
                </a:solidFill>
              </a:rPr>
              <a:t>M</a:t>
            </a:r>
            <a:r>
              <a:rPr lang="en-IN" sz="2800" b="1" dirty="0" err="1">
                <a:solidFill>
                  <a:srgbClr val="0070C0"/>
                </a:solidFill>
              </a:rPr>
              <a:t>odule</a:t>
            </a:r>
            <a:r>
              <a:rPr lang="en-IN" sz="2800" b="1" dirty="0">
                <a:solidFill>
                  <a:srgbClr val="0070C0"/>
                </a:solidFill>
              </a:rPr>
              <a:t> B: Solid Waste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Classification of Solid Wastes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CCCDFD4-3043-487C-83ED-49451A739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50" y="1081087"/>
            <a:ext cx="9029700" cy="4695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E43C591-1922-469B-87CD-B02D3ADD7215}"/>
              </a:ext>
            </a:extLst>
          </p:cNvPr>
          <p:cNvSpPr/>
          <p:nvPr/>
        </p:nvSpPr>
        <p:spPr>
          <a:xfrm>
            <a:off x="7731992" y="5874513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/>
              <a:t>Continued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0887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Classification of Solid Wastes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7E27B4-F8B3-4FBD-8DC4-D72B6FB8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3000"/>
            <a:ext cx="9134475" cy="3752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C1E60BB-7A04-4846-8060-4B4A9ED3ACE9}"/>
              </a:ext>
            </a:extLst>
          </p:cNvPr>
          <p:cNvSpPr/>
          <p:nvPr/>
        </p:nvSpPr>
        <p:spPr>
          <a:xfrm>
            <a:off x="0" y="5007114"/>
            <a:ext cx="8996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+mn-lt"/>
              </a:rPr>
              <a:t>This Solid Waste classification applies for Developing Countries</a:t>
            </a:r>
            <a:endParaRPr 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706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Quantity and Composition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1"/>
            <a:ext cx="8839200" cy="1324138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Quantity</a:t>
            </a:r>
            <a:r>
              <a:rPr lang="en-IN" sz="2000" dirty="0">
                <a:solidFill>
                  <a:schemeClr val="accent6"/>
                </a:solidFill>
              </a:rPr>
              <a:t> of MSW depends on the standard of living.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Degree of commercialization, urbanization, industrialization have positive correlation with quantity of per capita refuse production.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2A8632-3FBC-4E82-9C74-5129FDB5E1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t="6690"/>
          <a:stretch/>
        </p:blipFill>
        <p:spPr>
          <a:xfrm>
            <a:off x="356586" y="3023979"/>
            <a:ext cx="8430825" cy="3556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3E936F-4033-4D07-91BF-860DC123141F}"/>
              </a:ext>
            </a:extLst>
          </p:cNvPr>
          <p:cNvSpPr/>
          <p:nvPr/>
        </p:nvSpPr>
        <p:spPr>
          <a:xfrm>
            <a:off x="427704" y="4246471"/>
            <a:ext cx="8321040" cy="5550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051E22-D369-481C-98DB-07E209847825}"/>
              </a:ext>
            </a:extLst>
          </p:cNvPr>
          <p:cNvSpPr/>
          <p:nvPr/>
        </p:nvSpPr>
        <p:spPr>
          <a:xfrm>
            <a:off x="1723301" y="2591589"/>
            <a:ext cx="5697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i="1" dirty="0">
                <a:solidFill>
                  <a:schemeClr val="tx2"/>
                </a:solidFill>
              </a:rPr>
              <a:t>Average Composition and properties of MSW</a:t>
            </a:r>
            <a:endParaRPr lang="en-US" b="1" i="1" dirty="0">
              <a:solidFill>
                <a:schemeClr val="tx2"/>
              </a:solidFill>
            </a:endParaRPr>
          </a:p>
        </p:txBody>
      </p:sp>
      <p:pic>
        <p:nvPicPr>
          <p:cNvPr id="8" name="Lecture_1_Slide_14_15">
            <a:hlinkClick r:id="" action="ppaction://media"/>
            <a:extLst>
              <a:ext uri="{FF2B5EF4-FFF2-40B4-BE49-F238E27FC236}">
                <a16:creationId xmlns:a16="http://schemas.microsoft.com/office/drawing/2014/main" xmlns="" id="{C3814CE4-0D3A-4221-8DC1-C29A9BE1F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86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3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Difference in MSW composition in developing and developed nations 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45969"/>
            <a:ext cx="8839200" cy="475444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6"/>
                </a:solidFill>
              </a:rPr>
              <a:t>Presence of rubbish in Indian refuse is small as compared to USA, due to removal by rag pickers, thereby reducing the calorific value of Indian refuse.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6"/>
                </a:solidFill>
              </a:rPr>
              <a:t>Quantity of garbage in USA is very small because of the use of garbage grinders and use of tinned and ready-made packed foodstuffs.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6"/>
                </a:solidFill>
              </a:rPr>
              <a:t>The density of Indian refuse is higher than developed countries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6"/>
                </a:solidFill>
              </a:rPr>
              <a:t>Can be Carried efficiently and economically by mechanical transport for land fillings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6"/>
                </a:solidFill>
              </a:rPr>
              <a:t>Low calorific value and high moisture content makes incineration unsuitable for disposal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65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Typical Fractions of MSW in India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2FB0453-4557-469C-8C6F-98112A056713}"/>
              </a:ext>
            </a:extLst>
          </p:cNvPr>
          <p:cNvSpPr/>
          <p:nvPr/>
        </p:nvSpPr>
        <p:spPr>
          <a:xfrm>
            <a:off x="1843545" y="4335674"/>
            <a:ext cx="545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+mn-lt"/>
              </a:rPr>
              <a:t>Source: Study conducted by CPCB &amp; NEERI (2005)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B38E241-8EA2-4B31-8875-CDB101B4D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232" y="1183704"/>
            <a:ext cx="5851527" cy="3138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E79967F-F010-4F7A-A159-0CE02CE2E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59" y="4823103"/>
            <a:ext cx="8448675" cy="1676400"/>
          </a:xfrm>
          <a:prstGeom prst="rect">
            <a:avLst/>
          </a:prstGeom>
        </p:spPr>
      </p:pic>
      <p:pic>
        <p:nvPicPr>
          <p:cNvPr id="8" name="Lecture_1_Slide_16">
            <a:hlinkClick r:id="" action="ppaction://media"/>
            <a:extLst>
              <a:ext uri="{FF2B5EF4-FFF2-40B4-BE49-F238E27FC236}">
                <a16:creationId xmlns:a16="http://schemas.microsoft.com/office/drawing/2014/main" xmlns="" id="{187D4C39-E499-4AE5-B663-F4420E82FF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859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Quantity and Composition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488909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The quantity and general composition of the MSW is of critical importance in the design and operation of solid waste management system.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Methods for estimating quantity of solid waste generated: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000" b="1" u="sng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b="1" u="sng" dirty="0">
                <a:solidFill>
                  <a:schemeClr val="accent6"/>
                </a:solidFill>
              </a:rPr>
              <a:t>Load-Count Analysis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/>
                </a:solidFill>
              </a:rPr>
              <a:t>Quantity and composition determined by recording the estimated volume and general composition of each load of waste delivered to a landfill or transfer station during a specific period of time.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/>
                </a:solidFill>
              </a:rPr>
              <a:t>The total mass and mass distribution by composition is determined using average density.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000" b="1" u="sng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b="1" u="sng" dirty="0">
                <a:solidFill>
                  <a:schemeClr val="accent6"/>
                </a:solidFill>
              </a:rPr>
              <a:t>Mass-Volume Analysis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/>
                </a:solidFill>
              </a:rPr>
              <a:t>Similar to above method but mass of each load is recorded in addition.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958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Quantity and Composition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488909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400" b="1" u="sng" dirty="0">
                <a:solidFill>
                  <a:schemeClr val="accent6"/>
                </a:solidFill>
              </a:rPr>
              <a:t>Factors affecting generation rates:</a:t>
            </a:r>
            <a:endParaRPr lang="en-IN" sz="2000" b="1" u="sng" dirty="0">
              <a:solidFill>
                <a:schemeClr val="accent6"/>
              </a:solidFill>
            </a:endParaRP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Geographic location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Season of the year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Collection frequency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Use of kitchen waste grinders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Characteristics of the populace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Extent of salvaging and recycling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Public attitudes</a:t>
            </a:r>
          </a:p>
          <a:p>
            <a:pPr marL="400050" algn="just">
              <a:buAutoNum type="arabicParenBoth"/>
            </a:pPr>
            <a:r>
              <a:rPr lang="en-IN" sz="2000" dirty="0">
                <a:solidFill>
                  <a:schemeClr val="accent6"/>
                </a:solidFill>
              </a:rPr>
              <a:t>Legislation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793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MSW generation data for India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49574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u="sng" dirty="0">
                <a:solidFill>
                  <a:schemeClr val="accent6"/>
                </a:solidFill>
              </a:rPr>
              <a:t>NEERI Study (2004-2005)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59 cities (35 metro cities and 24 state capitals) were studied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Waste generation rate varies from 0.12 to 0.60 kg/capita/day.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Analysis of physical composition indicates that: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</a:rPr>
              <a:t>Total compostable matter in the waste ~ 40%–60%,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</a:rPr>
              <a:t>Recyclable fraction ~ 10%–25%.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The moisture content in the MSW ~ 30%–60%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C/N ratio is 20–40.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en-US" sz="2000" b="1" u="sng" dirty="0">
                <a:solidFill>
                  <a:schemeClr val="accent6"/>
                </a:solidFill>
              </a:rPr>
              <a:t>CPCB Study (2013-2014)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1,43,449 </a:t>
            </a:r>
            <a:r>
              <a:rPr lang="en-US" sz="2000" dirty="0" err="1">
                <a:solidFill>
                  <a:schemeClr val="accent6"/>
                </a:solidFill>
              </a:rPr>
              <a:t>tpd</a:t>
            </a:r>
            <a:r>
              <a:rPr lang="en-US" sz="2000" dirty="0">
                <a:solidFill>
                  <a:schemeClr val="accent6"/>
                </a:solidFill>
              </a:rPr>
              <a:t> of MSW was generated for 34 states and union territories.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The average rate of waste generation is 0.11 kg/capita/day.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2" name="Lecture_1_Slide_19">
            <a:hlinkClick r:id="" action="ppaction://media"/>
            <a:extLst>
              <a:ext uri="{FF2B5EF4-FFF2-40B4-BE49-F238E27FC236}">
                <a16:creationId xmlns:a16="http://schemas.microsoft.com/office/drawing/2014/main" xmlns="" id="{75335991-4B39-4FF2-93BD-4BC6B3CAD8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8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25"/>
            <a:ext cx="8229600" cy="1143000"/>
          </a:xfrm>
        </p:spPr>
        <p:txBody>
          <a:bodyPr/>
          <a:lstStyle/>
          <a:p>
            <a:r>
              <a:rPr lang="en-IN" sz="3600" dirty="0"/>
              <a:t>Need for an effective</a:t>
            </a:r>
            <a:br>
              <a:rPr lang="en-IN" sz="3600" dirty="0"/>
            </a:br>
            <a:r>
              <a:rPr lang="en-IN" sz="3600" dirty="0"/>
              <a:t>Solid Waste Management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03441"/>
            <a:ext cx="8839200" cy="4318934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Black Death (</a:t>
            </a:r>
            <a:r>
              <a:rPr lang="en-US" sz="2000" i="1" dirty="0">
                <a:solidFill>
                  <a:schemeClr val="accent6"/>
                </a:solidFill>
              </a:rPr>
              <a:t>Yersinia pestis</a:t>
            </a:r>
            <a:r>
              <a:rPr lang="en-IN" sz="2000" dirty="0">
                <a:solidFill>
                  <a:schemeClr val="accent6"/>
                </a:solidFill>
              </a:rPr>
              <a:t>) 14</a:t>
            </a:r>
            <a:r>
              <a:rPr lang="en-IN" sz="2000" baseline="30000" dirty="0">
                <a:solidFill>
                  <a:schemeClr val="accent6"/>
                </a:solidFill>
              </a:rPr>
              <a:t>th</a:t>
            </a:r>
            <a:r>
              <a:rPr lang="en-IN" sz="2000" dirty="0">
                <a:solidFill>
                  <a:schemeClr val="accent6"/>
                </a:solidFill>
              </a:rPr>
              <a:t> century Europe, which killed 1/3 of European population.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Bacteria thrived due to the prevailing sanitary conditions in the cities.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Yersinia infects fleas, which travel on rats and huge populations of rats could be found in every major city in Europe.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Improper collection and disposal of a society’s refuse.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Outbreak of Pneumonic Plague in September 1994 in Surat City of Gujarat.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“Crowded living conditions and refuse contaminated flood waters around the shanty towns of Surat provided a breeding ground for rats and infected fleas”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4F3E3DE-C65C-407A-AD67-0C803E3CEBA7}"/>
              </a:ext>
            </a:extLst>
          </p:cNvPr>
          <p:cNvSpPr/>
          <p:nvPr/>
        </p:nvSpPr>
        <p:spPr>
          <a:xfrm>
            <a:off x="0" y="611061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Clem, Angela &amp; </a:t>
            </a:r>
            <a:r>
              <a:rPr lang="en-US" sz="1400" dirty="0" err="1"/>
              <a:t>Galwankar</a:t>
            </a:r>
            <a:r>
              <a:rPr lang="en-US" sz="1400" dirty="0"/>
              <a:t>, Sagar. (2005). Plague: A decade since the 1994 outbreaks in India. The Journal of the Association of Physicians of India. 53. 457-64. </a:t>
            </a:r>
          </a:p>
        </p:txBody>
      </p:sp>
      <p:pic>
        <p:nvPicPr>
          <p:cNvPr id="3" name="Lecture_1_Slide_20">
            <a:hlinkClick r:id="" action="ppaction://media"/>
            <a:extLst>
              <a:ext uri="{FF2B5EF4-FFF2-40B4-BE49-F238E27FC236}">
                <a16:creationId xmlns:a16="http://schemas.microsoft.com/office/drawing/2014/main" xmlns="" id="{BD50577C-8D38-4CE7-B8EA-296BC8B14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6305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Functional elements of a solid waste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65BFF96-8DB1-4703-9FB3-B074E281C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5" y="1544029"/>
            <a:ext cx="8652850" cy="3769941"/>
          </a:xfrm>
          <a:prstGeom prst="rect">
            <a:avLst/>
          </a:prstGeom>
          <a:ln>
            <a:solidFill>
              <a:srgbClr val="663300"/>
            </a:solidFill>
          </a:ln>
        </p:spPr>
      </p:pic>
      <p:pic>
        <p:nvPicPr>
          <p:cNvPr id="2" name="Lecture_1_Slide_21">
            <a:hlinkClick r:id="" action="ppaction://media"/>
            <a:extLst>
              <a:ext uri="{FF2B5EF4-FFF2-40B4-BE49-F238E27FC236}">
                <a16:creationId xmlns:a16="http://schemas.microsoft.com/office/drawing/2014/main" xmlns="" id="{FA7EB154-2A40-4BFB-9D38-07A492E9FB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8" y="61873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0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3440917" y="195188"/>
            <a:ext cx="22621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9138">
              <a:spcBef>
                <a:spcPct val="20000"/>
              </a:spcBef>
              <a:buChar char="•"/>
              <a:tabLst>
                <a:tab pos="21542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19138">
              <a:spcBef>
                <a:spcPct val="20000"/>
              </a:spcBef>
              <a:buChar char="–"/>
              <a:tabLst>
                <a:tab pos="21542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20000"/>
              </a:spcBef>
              <a:buChar char="•"/>
              <a:tabLst>
                <a:tab pos="21542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20000"/>
              </a:spcBef>
              <a:buChar char="–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20000"/>
              </a:spcBef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600" b="1" u="sng" dirty="0">
                <a:solidFill>
                  <a:srgbClr val="0070C0"/>
                </a:solidFill>
              </a:rPr>
              <a:t>Module 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F57A1D8-6EB9-417A-9E42-FE7AB2D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1522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36D44954-3044-4CC7-B784-E0C9CB057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6" y="1166018"/>
            <a:ext cx="8229600" cy="521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itchFamily="34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b="1" kern="0" dirty="0">
                <a:solidFill>
                  <a:srgbClr val="0070C0"/>
                </a:solidFill>
              </a:rPr>
              <a:t>Objectives of the Solid Waste Management Module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endParaRPr lang="en-US" altLang="en-US" sz="2400" kern="0" dirty="0"/>
          </a:p>
          <a:p>
            <a:pPr marL="457200" indent="-457200" algn="just">
              <a:buAutoNum type="arabicParenBoth"/>
            </a:pPr>
            <a:r>
              <a:rPr lang="en-US" altLang="en-US" sz="2400" kern="0" dirty="0"/>
              <a:t>Identify the various types of solid wastes, their sources and understand their characteristics.</a:t>
            </a:r>
          </a:p>
          <a:p>
            <a:pPr marL="457200" indent="-457200" algn="just">
              <a:buAutoNum type="arabicParenBoth"/>
            </a:pPr>
            <a:endParaRPr lang="en-US" altLang="en-US" sz="2400" kern="0" dirty="0"/>
          </a:p>
          <a:p>
            <a:pPr marL="457200" indent="-457200" algn="just">
              <a:buAutoNum type="arabicParenBoth"/>
            </a:pPr>
            <a:r>
              <a:rPr lang="en-US" altLang="en-US" sz="2400" kern="0" dirty="0"/>
              <a:t>Comprehend the functional elements of a solid waste management system.</a:t>
            </a:r>
          </a:p>
          <a:p>
            <a:pPr marL="457200" indent="-457200" algn="just">
              <a:buAutoNum type="arabicParenBoth"/>
            </a:pPr>
            <a:endParaRPr lang="en-US" altLang="en-US" sz="2400" kern="0" dirty="0"/>
          </a:p>
          <a:p>
            <a:pPr marL="457200" indent="-457200" algn="just">
              <a:buAutoNum type="arabicParenBoth"/>
            </a:pPr>
            <a:r>
              <a:rPr lang="en-US" altLang="en-US" sz="2400" kern="0" dirty="0"/>
              <a:t>Analyze and evaluate the engineering aspects associated with the management of solid waste from the point of generation to final disposal.</a:t>
            </a:r>
          </a:p>
        </p:txBody>
      </p:sp>
    </p:spTree>
    <p:extLst>
      <p:ext uri="{BB962C8B-B14F-4D97-AF65-F5344CB8AC3E}">
        <p14:creationId xmlns:p14="http://schemas.microsoft.com/office/powerpoint/2010/main" val="281816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200" dirty="0"/>
              <a:t>Solid Waste Management System in India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C609738-F070-4919-BA22-FB6E3B8FC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3" y="1163033"/>
            <a:ext cx="7791450" cy="4781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A417524-963E-465C-A632-52C013A8DD8E}"/>
              </a:ext>
            </a:extLst>
          </p:cNvPr>
          <p:cNvSpPr/>
          <p:nvPr/>
        </p:nvSpPr>
        <p:spPr>
          <a:xfrm>
            <a:off x="261938" y="6087130"/>
            <a:ext cx="8424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Singh RP, Singh P, Araujo ASF, Ibrahim MH, </a:t>
            </a:r>
            <a:r>
              <a:rPr lang="en-US" sz="1400" dirty="0" err="1">
                <a:latin typeface="+mn-lt"/>
              </a:rPr>
              <a:t>Sulaiman</a:t>
            </a:r>
            <a:r>
              <a:rPr lang="en-US" sz="1400" dirty="0">
                <a:latin typeface="+mn-lt"/>
              </a:rPr>
              <a:t> O (2011a) Management of urban solid waste: vermicomposting a sustainable option. </a:t>
            </a:r>
            <a:r>
              <a:rPr lang="en-US" sz="1400" dirty="0" err="1">
                <a:latin typeface="+mn-lt"/>
              </a:rPr>
              <a:t>Resour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Conserv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Recycl</a:t>
            </a:r>
            <a:r>
              <a:rPr lang="en-US" sz="1400" dirty="0">
                <a:latin typeface="+mn-lt"/>
              </a:rPr>
              <a:t> 55(7):719–729</a:t>
            </a:r>
          </a:p>
        </p:txBody>
      </p:sp>
      <p:pic>
        <p:nvPicPr>
          <p:cNvPr id="3" name="Lecture_1_Slide_22">
            <a:hlinkClick r:id="" action="ppaction://media"/>
            <a:extLst>
              <a:ext uri="{FF2B5EF4-FFF2-40B4-BE49-F238E27FC236}">
                <a16:creationId xmlns:a16="http://schemas.microsoft.com/office/drawing/2014/main" xmlns="" id="{9C2775D3-D381-4829-B3B0-1BC5F41AE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98" y="61873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0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Solid Waste Management in India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363547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In its scope, solid waste management includes all administrative, financial, legal, planning, and engineering functions involved in the whole spectrum of solutions to problems of solid wastes.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u="sng" dirty="0">
              <a:solidFill>
                <a:srgbClr val="FF3399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3399"/>
                </a:solidFill>
              </a:rPr>
              <a:t>Swachh Bharat Vision Statement</a:t>
            </a:r>
            <a:r>
              <a:rPr lang="en-US" sz="2000" dirty="0">
                <a:solidFill>
                  <a:srgbClr val="FF3399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articulated in the address of The President of India in his address to the Joint Session of Parliament on 9</a:t>
            </a:r>
            <a:r>
              <a:rPr lang="en-US" sz="2000" baseline="30000" dirty="0">
                <a:solidFill>
                  <a:schemeClr val="accent6"/>
                </a:solidFill>
              </a:rPr>
              <a:t>th</a:t>
            </a:r>
            <a:r>
              <a:rPr lang="en-US" sz="2000" dirty="0">
                <a:solidFill>
                  <a:schemeClr val="accent6"/>
                </a:solidFill>
              </a:rPr>
              <a:t> June 2014: </a:t>
            </a:r>
          </a:p>
          <a:p>
            <a:pPr marL="0" indent="0" algn="just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en-US" sz="2000" i="1" dirty="0">
                <a:solidFill>
                  <a:schemeClr val="accent6"/>
                </a:solidFill>
              </a:rPr>
              <a:t>“We must not tolerate the indignity of homes without toilets and public spaces littered with garbage. For ensuring hygiene, waste management and sanitation across the nation, a “Swachh Bharat Mission” will be launched…”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4D006EE-8C4B-4AE3-B4F6-F403FD18B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715" y="5029034"/>
            <a:ext cx="2398568" cy="1371932"/>
          </a:xfrm>
          <a:prstGeom prst="rect">
            <a:avLst/>
          </a:prstGeom>
        </p:spPr>
      </p:pic>
      <p:pic>
        <p:nvPicPr>
          <p:cNvPr id="3" name="Lecture_1_Slide_23">
            <a:hlinkClick r:id="" action="ppaction://media"/>
            <a:extLst>
              <a:ext uri="{FF2B5EF4-FFF2-40B4-BE49-F238E27FC236}">
                <a16:creationId xmlns:a16="http://schemas.microsoft.com/office/drawing/2014/main" xmlns="" id="{86ED3B35-CEE3-4C77-9E21-F5B7D045D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4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IN" sz="3600" dirty="0"/>
              <a:t>Integrated Solid Waste Management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B764C5D-366F-4333-B005-2A514B26F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5" y="1425518"/>
            <a:ext cx="8810625" cy="4448175"/>
          </a:xfrm>
          <a:prstGeom prst="rect">
            <a:avLst/>
          </a:prstGeom>
        </p:spPr>
      </p:pic>
      <p:pic>
        <p:nvPicPr>
          <p:cNvPr id="2" name="Lecture_1_Slide_24">
            <a:hlinkClick r:id="" action="ppaction://media"/>
            <a:extLst>
              <a:ext uri="{FF2B5EF4-FFF2-40B4-BE49-F238E27FC236}">
                <a16:creationId xmlns:a16="http://schemas.microsoft.com/office/drawing/2014/main" xmlns="" id="{6E7320DB-AA59-4E48-8517-807BB63142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685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200" dirty="0"/>
              <a:t>Solid Waste Management in India</a:t>
            </a:r>
            <a:endParaRPr lang="en-IN" sz="3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1"/>
            <a:ext cx="8839200" cy="759541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Adopt suitable measures for waste minimization at source with an emphasis on the principles of 3Rs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9C1DD726-F155-4D75-8EC8-784666EE9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456255"/>
              </p:ext>
            </p:extLst>
          </p:nvPr>
        </p:nvGraphicFramePr>
        <p:xfrm>
          <a:off x="2437322" y="1623684"/>
          <a:ext cx="4269356" cy="2703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D32B62A-8B6D-4875-98DB-11BDC1C66C8D}"/>
              </a:ext>
            </a:extLst>
          </p:cNvPr>
          <p:cNvSpPr/>
          <p:nvPr/>
        </p:nvSpPr>
        <p:spPr>
          <a:xfrm>
            <a:off x="304797" y="4326858"/>
            <a:ext cx="85343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3399"/>
                </a:solidFill>
                <a:latin typeface="+mn-lt"/>
              </a:rPr>
              <a:t>Integrated SWM</a:t>
            </a:r>
            <a:r>
              <a:rPr lang="en-US" dirty="0">
                <a:solidFill>
                  <a:schemeClr val="accent6"/>
                </a:solidFill>
                <a:latin typeface="+mn-lt"/>
              </a:rPr>
              <a:t> is a strategic approach to MSW management in a sustainable manner by considering the generation, segregation, transfer, sorting, treatment, recovery, and disposal of waste in an integrated manner, with an emphasis on maximizing efficiency of resource use.</a:t>
            </a:r>
          </a:p>
        </p:txBody>
      </p:sp>
      <p:pic>
        <p:nvPicPr>
          <p:cNvPr id="3" name="Lecture_1_Slide_25">
            <a:hlinkClick r:id="" action="ppaction://media"/>
            <a:extLst>
              <a:ext uri="{FF2B5EF4-FFF2-40B4-BE49-F238E27FC236}">
                <a16:creationId xmlns:a16="http://schemas.microsoft.com/office/drawing/2014/main" xmlns="" id="{96B5B4AB-2E1A-41FA-B558-BE0480260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2399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2800" dirty="0"/>
              <a:t>Legislations Governing Solid Waste Management</a:t>
            </a:r>
            <a:endParaRPr lang="en-IN" sz="28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1"/>
            <a:ext cx="8839200" cy="1396192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Environment (Protection) Act 1986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Solid Waste (Management and Handling) Rules, 2000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Municipal Solid Waste Management Rules, 2016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xmlns="" id="{9FD67E25-5EB4-4EFA-91FB-95A82EADCD5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023640"/>
          <a:ext cx="8229600" cy="286413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80968">
                  <a:extLst>
                    <a:ext uri="{9D8B030D-6E8A-4147-A177-3AD203B41FA5}">
                      <a16:colId xmlns:a16="http://schemas.microsoft.com/office/drawing/2014/main" xmlns="" val="2318238588"/>
                    </a:ext>
                  </a:extLst>
                </a:gridCol>
                <a:gridCol w="5648632">
                  <a:extLst>
                    <a:ext uri="{9D8B030D-6E8A-4147-A177-3AD203B41FA5}">
                      <a16:colId xmlns:a16="http://schemas.microsoft.com/office/drawing/2014/main" xmlns="" val="2346412782"/>
                    </a:ext>
                  </a:extLst>
                </a:gridCol>
              </a:tblGrid>
              <a:tr h="563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Level of Government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0584516"/>
                  </a:ext>
                </a:extLst>
              </a:tr>
              <a:tr h="563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Development of Legal &amp; Policy Framework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51984779"/>
                  </a:ext>
                </a:extLst>
              </a:tr>
              <a:tr h="563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Overall responsibility for the enforcement of the provisions of SWM rules and development of SWM strategy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77938964"/>
                  </a:ext>
                </a:extLst>
              </a:tr>
              <a:tr h="563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District/Regional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Facilitate identification and allocation of suitable land and review the performance of local bodies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92908195"/>
                  </a:ext>
                </a:extLst>
              </a:tr>
              <a:tr h="5633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Municipal</a:t>
                      </a:r>
                    </a:p>
                    <a:p>
                      <a:pPr algn="ctr"/>
                      <a:r>
                        <a:rPr lang="en-US" sz="1600" dirty="0"/>
                        <a:t>Authorities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Primarily responsible for the provision of MSW management services.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71023012"/>
                  </a:ext>
                </a:extLst>
              </a:tr>
            </a:tbl>
          </a:graphicData>
        </a:graphic>
      </p:graphicFrame>
      <p:pic>
        <p:nvPicPr>
          <p:cNvPr id="2" name="Lecture_1_Slide_26">
            <a:hlinkClick r:id="" action="ppaction://media"/>
            <a:extLst>
              <a:ext uri="{FF2B5EF4-FFF2-40B4-BE49-F238E27FC236}">
                <a16:creationId xmlns:a16="http://schemas.microsoft.com/office/drawing/2014/main" xmlns="" id="{F4588713-2F44-4AAB-AF83-6B5C04A12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" y="62692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1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2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Segregation of Household Wastes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E9277A9-CEE8-4951-8B12-71354C6C0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48" y="1204071"/>
            <a:ext cx="7658100" cy="4933950"/>
          </a:xfrm>
          <a:prstGeom prst="rect">
            <a:avLst/>
          </a:prstGeom>
        </p:spPr>
      </p:pic>
      <p:pic>
        <p:nvPicPr>
          <p:cNvPr id="7" name="Lecture_1_Slide_27">
            <a:hlinkClick r:id="" action="ppaction://media"/>
            <a:extLst>
              <a:ext uri="{FF2B5EF4-FFF2-40B4-BE49-F238E27FC236}">
                <a16:creationId xmlns:a16="http://schemas.microsoft.com/office/drawing/2014/main" xmlns="" id="{F8805EA6-245D-4679-85FD-F525B3886E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348" y="6238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2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1071"/>
            <a:ext cx="8229600" cy="1143000"/>
          </a:xfrm>
        </p:spPr>
        <p:txBody>
          <a:bodyPr/>
          <a:lstStyle/>
          <a:p>
            <a:r>
              <a:rPr lang="en-US" sz="3600" dirty="0"/>
              <a:t>List of Domestic Hazardous Wastes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FEE48E-78F6-410C-BC20-B3321F507340}"/>
              </a:ext>
            </a:extLst>
          </p:cNvPr>
          <p:cNvSpPr/>
          <p:nvPr/>
        </p:nvSpPr>
        <p:spPr>
          <a:xfrm>
            <a:off x="0" y="6095226"/>
            <a:ext cx="9144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Manual on Municipal Solid Waste Management – 2016, Central Public Health &amp; Environmental Engineering Organization (CPHEEO)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D9D2B65-4F00-441E-B8B9-C4C455413B32}"/>
              </a:ext>
            </a:extLst>
          </p:cNvPr>
          <p:cNvSpPr/>
          <p:nvPr/>
        </p:nvSpPr>
        <p:spPr>
          <a:xfrm>
            <a:off x="206475" y="1204071"/>
            <a:ext cx="87310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+mn-lt"/>
              </a:rPr>
              <a:t>* E-waste: Printer &amp; printer cartridges, electronic parts and equipment</a:t>
            </a:r>
          </a:p>
          <a:p>
            <a:pPr algn="just"/>
            <a:endParaRPr lang="en-US" dirty="0">
              <a:latin typeface="+mn-lt"/>
            </a:endParaRPr>
          </a:p>
          <a:p>
            <a:pPr algn="just"/>
            <a:r>
              <a:rPr lang="en-US" dirty="0">
                <a:latin typeface="+mn-lt"/>
              </a:rPr>
              <a:t>** Hazardous wastes: Chemicals and solvents and their empty containers, paints, oil, lubricants, glues, thinners and their empty containers, insecticides, pesticides and herbicides and their empty containers, photographic chemicals, bleaches and household kitchen &amp; drain cleaning agents</a:t>
            </a:r>
          </a:p>
          <a:p>
            <a:pPr algn="just"/>
            <a:endParaRPr lang="en-US" dirty="0">
              <a:latin typeface="+mn-lt"/>
            </a:endParaRPr>
          </a:p>
          <a:p>
            <a:pPr algn="just"/>
            <a:r>
              <a:rPr lang="en-US" dirty="0">
                <a:latin typeface="+mn-lt"/>
              </a:rPr>
              <a:t>*** Household Medical Waste: Thermometers and other mercury containing products, discarded medicines, injection needles and syringes after destroying them both, sanitary wastes and diapers (should be collected daily)</a:t>
            </a:r>
          </a:p>
        </p:txBody>
      </p:sp>
    </p:spTree>
    <p:extLst>
      <p:ext uri="{BB962C8B-B14F-4D97-AF65-F5344CB8AC3E}">
        <p14:creationId xmlns:p14="http://schemas.microsoft.com/office/powerpoint/2010/main" val="1064360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/>
              <a:t>Segregation of Wastes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1393723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Covered Green Bin: Wet biodegradable waste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Covered White Bin: Recyclable waste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Covered Black Bin: Domestic Hazardous Waste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7598BD4-C608-4283-A748-3DEA80C4FC44}"/>
              </a:ext>
            </a:extLst>
          </p:cNvPr>
          <p:cNvSpPr/>
          <p:nvPr/>
        </p:nvSpPr>
        <p:spPr>
          <a:xfrm>
            <a:off x="717750" y="2666322"/>
            <a:ext cx="7708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/>
              <a:t>Bins for Collection of Dry, Wet and Domestic Hazardous Waste at Households</a:t>
            </a:r>
            <a:endParaRPr lang="en-US" sz="11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31D5A46-3005-468A-B3A2-971BE72B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24" y="3242798"/>
            <a:ext cx="6008143" cy="26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31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/>
              <a:t>Segregation of Household Wastes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406318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i="1" dirty="0"/>
              <a:t>As directed by SWM Rules, 2016: Clause 4, duties of waste generators:</a:t>
            </a:r>
          </a:p>
          <a:p>
            <a:pPr marL="457200" indent="-457200" algn="just">
              <a:buAutoNum type="alphaLcParenBoth"/>
            </a:pPr>
            <a:endParaRPr lang="en-US" sz="2000" dirty="0"/>
          </a:p>
          <a:p>
            <a:pPr marL="457200" indent="-457200" algn="just">
              <a:buAutoNum type="alphaLcParenBoth"/>
            </a:pPr>
            <a:r>
              <a:rPr lang="en-US" sz="2000" dirty="0"/>
              <a:t>Segregate and store the waste generated by them in </a:t>
            </a:r>
            <a:r>
              <a:rPr lang="en-US" sz="2000" i="1" dirty="0">
                <a:solidFill>
                  <a:srgbClr val="FF3399"/>
                </a:solidFill>
              </a:rPr>
              <a:t>three separate streams namely </a:t>
            </a:r>
            <a:r>
              <a:rPr lang="en-US" sz="2000" i="1" dirty="0" smtClean="0">
                <a:solidFill>
                  <a:srgbClr val="FF3399"/>
                </a:solidFill>
              </a:rPr>
              <a:t>biodegradable</a:t>
            </a:r>
            <a:r>
              <a:rPr lang="en-US" sz="2000" i="1" dirty="0">
                <a:solidFill>
                  <a:srgbClr val="FF3399"/>
                </a:solidFill>
              </a:rPr>
              <a:t>, </a:t>
            </a:r>
            <a:r>
              <a:rPr lang="en-US" sz="2000" i="1" dirty="0" smtClean="0">
                <a:solidFill>
                  <a:srgbClr val="FF3399"/>
                </a:solidFill>
              </a:rPr>
              <a:t>non-biodegradable </a:t>
            </a:r>
            <a:r>
              <a:rPr lang="en-US" sz="2000" i="1" dirty="0">
                <a:solidFill>
                  <a:srgbClr val="FF3399"/>
                </a:solidFill>
              </a:rPr>
              <a:t>and domestic hazardous wastes</a:t>
            </a:r>
            <a:r>
              <a:rPr lang="en-US" sz="2000" dirty="0"/>
              <a:t> in suitable bins and </a:t>
            </a:r>
            <a:r>
              <a:rPr lang="en-US" sz="2000" dirty="0" smtClean="0"/>
              <a:t>hand over </a:t>
            </a:r>
            <a:r>
              <a:rPr lang="en-US" sz="2000" dirty="0"/>
              <a:t>segregated wastes to authorized waste pickers or waste </a:t>
            </a:r>
            <a:r>
              <a:rPr lang="en-US" sz="2000" dirty="0" smtClean="0"/>
              <a:t>collectors</a:t>
            </a:r>
            <a:endParaRPr lang="en-US" sz="2000" dirty="0"/>
          </a:p>
          <a:p>
            <a:pPr marL="457200" indent="-457200" algn="just">
              <a:buAutoNum type="alphaLcParenBoth"/>
            </a:pPr>
            <a:endParaRPr lang="en-US" sz="2000" dirty="0"/>
          </a:p>
          <a:p>
            <a:pPr marL="457200" indent="-457200" algn="just">
              <a:buAutoNum type="alphaLcParenBoth"/>
            </a:pPr>
            <a:r>
              <a:rPr lang="en-US" sz="2000" dirty="0"/>
              <a:t>wrap securely the used sanitary waste like diapers, sanitary pads etc., in the pouches provided by the manufacturers or brand owners of these products or in a suitable wrapping material as instructed by the local authorities and </a:t>
            </a:r>
            <a:r>
              <a:rPr lang="en-US" sz="2000" i="1" dirty="0">
                <a:solidFill>
                  <a:srgbClr val="FF3399"/>
                </a:solidFill>
              </a:rPr>
              <a:t>shall place the same in the bin meant for dry waste or </a:t>
            </a:r>
            <a:r>
              <a:rPr lang="en-US" sz="2000" i="1" dirty="0" smtClean="0">
                <a:solidFill>
                  <a:srgbClr val="FF3399"/>
                </a:solidFill>
              </a:rPr>
              <a:t>non-biodegradable </a:t>
            </a:r>
            <a:r>
              <a:rPr lang="en-US" sz="2000" i="1" dirty="0">
                <a:solidFill>
                  <a:srgbClr val="FF3399"/>
                </a:solidFill>
              </a:rPr>
              <a:t>waste</a:t>
            </a:r>
            <a:r>
              <a:rPr lang="en-US" sz="2000" dirty="0"/>
              <a:t>. 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7320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/>
              <a:t>Summary Questions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4063181"/>
          </a:xfrm>
        </p:spPr>
        <p:txBody>
          <a:bodyPr>
            <a:noAutofit/>
          </a:bodyPr>
          <a:lstStyle/>
          <a:p>
            <a:pPr marL="457200" indent="-457200" algn="just">
              <a:buAutoNum type="arabicParenBoth"/>
            </a:pPr>
            <a:r>
              <a:rPr lang="en-IN" sz="2400" dirty="0"/>
              <a:t>What are the principal differences between the composition and quantity of municipal solid waste in developed and developing nations?</a:t>
            </a:r>
          </a:p>
          <a:p>
            <a:pPr marL="457200" indent="-457200" algn="just">
              <a:buAutoNum type="arabicParenBoth"/>
            </a:pPr>
            <a:endParaRPr lang="en-IN" sz="2400" dirty="0"/>
          </a:p>
          <a:p>
            <a:pPr marL="457200" indent="-457200" algn="just">
              <a:buAutoNum type="arabicParenBoth"/>
            </a:pPr>
            <a:r>
              <a:rPr lang="en-IN" sz="2400" dirty="0"/>
              <a:t>What is the advantage of segregating solid wastes at the source?</a:t>
            </a:r>
          </a:p>
          <a:p>
            <a:pPr marL="0" indent="0" algn="just">
              <a:buNone/>
            </a:pPr>
            <a:endParaRPr lang="en-IN" sz="2400" dirty="0"/>
          </a:p>
          <a:p>
            <a:pPr marL="0" indent="0" algn="ctr">
              <a:buNone/>
            </a:pPr>
            <a:r>
              <a:rPr lang="en-IN" sz="2400" i="1" dirty="0"/>
              <a:t>Responses to these questions should be typed in a word document and sent by an email to TAs until 21</a:t>
            </a:r>
            <a:r>
              <a:rPr lang="en-IN" sz="2400" i="1" baseline="30000" dirty="0"/>
              <a:t>st</a:t>
            </a:r>
            <a:r>
              <a:rPr lang="en-IN" sz="2400" i="1" dirty="0"/>
              <a:t> September 2020</a:t>
            </a:r>
            <a:endParaRPr lang="en-IN" sz="2400" i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endParaRPr lang="en-IN" sz="2400" dirty="0"/>
          </a:p>
          <a:p>
            <a:pPr marL="457200" indent="-457200" algn="just">
              <a:buAutoNum type="arabicParenBoth"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44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9191" y="948783"/>
            <a:ext cx="75056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Solid Waste Management</a:t>
            </a:r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3440918" y="195188"/>
            <a:ext cx="22621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19138">
              <a:spcBef>
                <a:spcPct val="20000"/>
              </a:spcBef>
              <a:buChar char="•"/>
              <a:tabLst>
                <a:tab pos="21542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19138">
              <a:spcBef>
                <a:spcPct val="20000"/>
              </a:spcBef>
              <a:buChar char="–"/>
              <a:tabLst>
                <a:tab pos="21542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19138">
              <a:spcBef>
                <a:spcPct val="20000"/>
              </a:spcBef>
              <a:buChar char="•"/>
              <a:tabLst>
                <a:tab pos="21542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19138">
              <a:spcBef>
                <a:spcPct val="20000"/>
              </a:spcBef>
              <a:buChar char="–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19138">
              <a:spcBef>
                <a:spcPct val="20000"/>
              </a:spcBef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191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154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600" b="1" u="sng" dirty="0">
                <a:solidFill>
                  <a:srgbClr val="0070C0"/>
                </a:solidFill>
              </a:rPr>
              <a:t>Module 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F57A1D8-6EB9-417A-9E42-FE7AB2D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1522" y="6381750"/>
            <a:ext cx="2133600" cy="476250"/>
          </a:xfrm>
        </p:spPr>
        <p:txBody>
          <a:bodyPr/>
          <a:lstStyle/>
          <a:p>
            <a:pPr>
              <a:defRPr/>
            </a:pPr>
            <a:fld id="{5E9EB2F0-A301-428E-B310-B3C15EA34970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1720D73-C351-495B-AE73-B992FC1037C0}"/>
              </a:ext>
            </a:extLst>
          </p:cNvPr>
          <p:cNvSpPr/>
          <p:nvPr/>
        </p:nvSpPr>
        <p:spPr>
          <a:xfrm>
            <a:off x="317085" y="1926569"/>
            <a:ext cx="85098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Lecture-1 Topics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/>
              <a:t>Overview of the Module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2400" dirty="0"/>
              <a:t>Solid Waste Classification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2400" dirty="0"/>
              <a:t>Solid Waste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19527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Definition and Classification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The term “</a:t>
            </a:r>
            <a:r>
              <a:rPr lang="en-IN" sz="2000" i="1" dirty="0">
                <a:solidFill>
                  <a:schemeClr val="accent6"/>
                </a:solidFill>
              </a:rPr>
              <a:t>Solid Waste</a:t>
            </a:r>
            <a:r>
              <a:rPr lang="en-IN" sz="2000" dirty="0">
                <a:solidFill>
                  <a:schemeClr val="accent6"/>
                </a:solidFill>
              </a:rPr>
              <a:t>” includes all those solid and semi-solid materials that are discarded by a community.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i="1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chemeClr val="accent6"/>
                </a:solidFill>
              </a:rPr>
              <a:t>Solid Waste</a:t>
            </a:r>
            <a:r>
              <a:rPr lang="en-IN" sz="2000" dirty="0">
                <a:solidFill>
                  <a:schemeClr val="accent6"/>
                </a:solidFill>
              </a:rPr>
              <a:t> generated through domestic and commercial activities is classified as municipal solid waste (</a:t>
            </a:r>
            <a:r>
              <a:rPr lang="en-IN" sz="2000" b="1" dirty="0">
                <a:solidFill>
                  <a:schemeClr val="accent6"/>
                </a:solidFill>
              </a:rPr>
              <a:t>MSW</a:t>
            </a:r>
            <a:r>
              <a:rPr lang="en-IN" sz="2000" dirty="0">
                <a:solidFill>
                  <a:schemeClr val="accent6"/>
                </a:solidFill>
              </a:rPr>
              <a:t>) and is also called </a:t>
            </a:r>
            <a:r>
              <a:rPr lang="en-IN" sz="2000" b="1" i="1" dirty="0">
                <a:solidFill>
                  <a:schemeClr val="accent6"/>
                </a:solidFill>
              </a:rPr>
              <a:t>refuse</a:t>
            </a:r>
            <a:r>
              <a:rPr lang="en-IN" sz="2000" dirty="0">
                <a:solidFill>
                  <a:schemeClr val="accent6"/>
                </a:solidFill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The solid waste generated by industries is </a:t>
            </a:r>
            <a:r>
              <a:rPr lang="en-IN" sz="2000" i="1" dirty="0">
                <a:solidFill>
                  <a:schemeClr val="accent6"/>
                </a:solidFill>
              </a:rPr>
              <a:t>Industrial Solid Waste.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Solid Waste may also be generated by agricultural activities, a large portion of which may also become a part of MSW.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However, animal and human excreta, </a:t>
            </a:r>
            <a:r>
              <a:rPr lang="en-IN" sz="2000" u="sng" dirty="0">
                <a:solidFill>
                  <a:srgbClr val="C00000"/>
                </a:solidFill>
              </a:rPr>
              <a:t>are not included in MSW</a:t>
            </a:r>
            <a:r>
              <a:rPr lang="en-IN" sz="2000" dirty="0">
                <a:solidFill>
                  <a:schemeClr val="accent6"/>
                </a:solidFill>
              </a:rPr>
              <a:t>, although a portion of it may find entry into MSW.</a:t>
            </a:r>
            <a:endParaRPr lang="en-IN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377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Definition and Classification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16037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A part of biomedical waste from hospitals and nursing homes finds entry into the </a:t>
            </a:r>
            <a:r>
              <a:rPr lang="en-IN" sz="2000" b="1" i="1" dirty="0">
                <a:solidFill>
                  <a:schemeClr val="accent6"/>
                </a:solidFill>
              </a:rPr>
              <a:t>MSW</a:t>
            </a:r>
            <a:r>
              <a:rPr lang="en-IN" sz="2000" dirty="0">
                <a:solidFill>
                  <a:schemeClr val="accent6"/>
                </a:solidFill>
              </a:rPr>
              <a:t> stream, though it is supposed to be </a:t>
            </a:r>
            <a:r>
              <a:rPr lang="en-IN" sz="2000" u="sng" dirty="0">
                <a:solidFill>
                  <a:srgbClr val="FF0000"/>
                </a:solidFill>
              </a:rPr>
              <a:t>disposed off separately</a:t>
            </a:r>
            <a:r>
              <a:rPr lang="en-IN" sz="2000" dirty="0">
                <a:solidFill>
                  <a:schemeClr val="accent6"/>
                </a:solidFill>
              </a:rPr>
              <a:t> as </a:t>
            </a:r>
            <a:r>
              <a:rPr lang="en-IN" sz="2000" u="sng" dirty="0">
                <a:solidFill>
                  <a:srgbClr val="FF0000"/>
                </a:solidFill>
              </a:rPr>
              <a:t>hazardous biomedical waste</a:t>
            </a:r>
            <a:r>
              <a:rPr lang="en-IN" sz="2000" dirty="0">
                <a:solidFill>
                  <a:schemeClr val="accent6"/>
                </a:solidFill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Generally, Solid Wastes are classified into: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000" dirty="0">
                <a:solidFill>
                  <a:schemeClr val="accent6"/>
                </a:solidFill>
              </a:rPr>
              <a:t>Municipal Solid Waste (MSW)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000" dirty="0">
                <a:solidFill>
                  <a:schemeClr val="accent6"/>
                </a:solidFill>
              </a:rPr>
              <a:t>Industrial Solid Wastes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000" dirty="0">
                <a:solidFill>
                  <a:schemeClr val="accent6"/>
                </a:solidFill>
              </a:rPr>
              <a:t>Hazardous Wastes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04464A1B-3F73-4E02-9459-ED3EC3CBF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6868149"/>
              </p:ext>
            </p:extLst>
          </p:nvPr>
        </p:nvGraphicFramePr>
        <p:xfrm>
          <a:off x="2197767" y="3762876"/>
          <a:ext cx="4748463" cy="284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122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Components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1"/>
            <a:ext cx="8839200" cy="3491144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MSW is a heterogenous mixture of various kinds of solid wastes, not transported with water as sewage.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Garbage</a:t>
            </a:r>
            <a:r>
              <a:rPr lang="en-IN" sz="2000" dirty="0">
                <a:solidFill>
                  <a:schemeClr val="accent6"/>
                </a:solidFill>
              </a:rPr>
              <a:t>: Includes all sorts of </a:t>
            </a:r>
            <a:r>
              <a:rPr lang="en-IN" sz="2000" i="1" dirty="0">
                <a:solidFill>
                  <a:schemeClr val="accent6"/>
                </a:solidFill>
              </a:rPr>
              <a:t>putrescible</a:t>
            </a:r>
            <a:r>
              <a:rPr lang="en-IN" sz="2000" dirty="0">
                <a:solidFill>
                  <a:schemeClr val="accent6"/>
                </a:solidFill>
              </a:rPr>
              <a:t> (</a:t>
            </a:r>
            <a:r>
              <a:rPr lang="en-IN" sz="2000" i="1" dirty="0">
                <a:solidFill>
                  <a:schemeClr val="accent6"/>
                </a:solidFill>
              </a:rPr>
              <a:t>bio-degradable</a:t>
            </a:r>
            <a:r>
              <a:rPr lang="en-IN" sz="2000" dirty="0">
                <a:solidFill>
                  <a:schemeClr val="accent6"/>
                </a:solidFill>
              </a:rPr>
              <a:t>) organic wastes obtained from kitchens, hotels, restaurants.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Because food waste are putrescible, they decompose rapidly, especially in warm weather, producing foul odors and health hazards.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They also result in breeding of flies, mosquitoes, insects etc.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If scientifically processed and composted, valuable products like grease, fertilizer, hog wood etc. can be obtained from garbage.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Density of garbage usually varies from 450 to 900 kg/m</a:t>
            </a:r>
            <a:r>
              <a:rPr lang="en-US" sz="2000" baseline="30000" dirty="0">
                <a:solidFill>
                  <a:schemeClr val="accent6"/>
                </a:solidFill>
              </a:rPr>
              <a:t>3</a:t>
            </a: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0A5561-F017-45E2-86C4-C8CB61899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4777958"/>
            <a:ext cx="2251437" cy="1688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15E110-DDD3-43F0-A2F4-3E6E8C04A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793" y="4476751"/>
            <a:ext cx="2133599" cy="2133599"/>
          </a:xfrm>
          <a:prstGeom prst="rect">
            <a:avLst/>
          </a:prstGeom>
        </p:spPr>
      </p:pic>
      <p:pic>
        <p:nvPicPr>
          <p:cNvPr id="6" name="Lecture_1_Slide_8">
            <a:hlinkClick r:id="" action="ppaction://media"/>
            <a:extLst>
              <a:ext uri="{FF2B5EF4-FFF2-40B4-BE49-F238E27FC236}">
                <a16:creationId xmlns:a16="http://schemas.microsoft.com/office/drawing/2014/main" xmlns="" id="{809680D9-80D9-40C8-B2FE-ABACB156D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8" y="61802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Components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4880431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Rubbish</a:t>
            </a:r>
            <a:r>
              <a:rPr lang="en-IN" sz="2000" dirty="0">
                <a:solidFill>
                  <a:schemeClr val="accent6"/>
                </a:solidFill>
              </a:rPr>
              <a:t>: Includes a variety of materials which are not readily putrescible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Combustible (paper, textile, plastic)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Incombustible (broken glass, crockery, metal, masonry)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Density of rubbish usually varies from 50 to 400 kg/m</a:t>
            </a:r>
            <a:r>
              <a:rPr lang="en-IN" sz="2000" baseline="30000" dirty="0">
                <a:solidFill>
                  <a:schemeClr val="accent6"/>
                </a:solidFill>
              </a:rPr>
              <a:t>3</a:t>
            </a:r>
            <a:r>
              <a:rPr lang="en-IN" sz="2000" dirty="0">
                <a:solidFill>
                  <a:schemeClr val="accent6"/>
                </a:solidFill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b="1" u="sng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Incombustible Ashes</a:t>
            </a:r>
            <a:r>
              <a:rPr lang="en-IN" sz="2000" dirty="0">
                <a:solidFill>
                  <a:schemeClr val="accent6"/>
                </a:solidFill>
              </a:rPr>
              <a:t> from household hearths (</a:t>
            </a:r>
            <a:r>
              <a:rPr lang="en-IN" sz="2000" dirty="0" err="1">
                <a:solidFill>
                  <a:schemeClr val="accent6"/>
                </a:solidFill>
              </a:rPr>
              <a:t>chulhas</a:t>
            </a:r>
            <a:r>
              <a:rPr lang="en-IN" sz="2000" dirty="0">
                <a:solidFill>
                  <a:schemeClr val="accent6"/>
                </a:solidFill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Ashes and residues are composed of fine powdery materials, cinders, clinkers, and small amount of burned and partially burned materials.</a:t>
            </a: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Due to increasing use of cooking gas and lesser use of cooking coal and firewood in urban areas, quantity of ashes is reducing.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Density of ashes varies from 700 to 850 kg/m</a:t>
            </a:r>
            <a:r>
              <a:rPr lang="en-IN" sz="2000" baseline="30000" dirty="0">
                <a:solidFill>
                  <a:schemeClr val="accent6"/>
                </a:solidFill>
              </a:rPr>
              <a:t>3</a:t>
            </a:r>
            <a:r>
              <a:rPr lang="en-IN" sz="200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2" name="Lecture_1_Slide_9">
            <a:hlinkClick r:id="" action="ppaction://media"/>
            <a:extLst>
              <a:ext uri="{FF2B5EF4-FFF2-40B4-BE49-F238E27FC236}">
                <a16:creationId xmlns:a16="http://schemas.microsoft.com/office/drawing/2014/main" xmlns="" id="{C3D349C9-F5AD-47BA-8BE4-2B7694FAC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61873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Components of MSW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DEE5377-B55D-457C-9A3E-97A0D687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43000"/>
            <a:ext cx="8839200" cy="5229225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Street Sweepings</a:t>
            </a:r>
            <a:r>
              <a:rPr lang="en-IN" sz="2000" dirty="0">
                <a:solidFill>
                  <a:schemeClr val="accent6"/>
                </a:solidFill>
              </a:rPr>
              <a:t>: fine dust, silt, sand.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b="1" u="sng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Special Wastes:</a:t>
            </a:r>
            <a:r>
              <a:rPr lang="en-IN" sz="2000" dirty="0">
                <a:solidFill>
                  <a:schemeClr val="accent6"/>
                </a:solidFill>
              </a:rPr>
              <a:t> Construction debris, abandoned appliances, automobiles.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Ashes from </a:t>
            </a:r>
            <a:r>
              <a:rPr lang="en-IN" sz="2000" i="1" dirty="0">
                <a:solidFill>
                  <a:schemeClr val="accent6"/>
                </a:solidFill>
              </a:rPr>
              <a:t>thermal power plants, sludges from wastewater treatment plants, wastes from animal feedlots, mine tailing, biomedical wastes</a:t>
            </a:r>
            <a:r>
              <a:rPr lang="en-IN" sz="2000" dirty="0">
                <a:solidFill>
                  <a:schemeClr val="accent6"/>
                </a:solidFill>
              </a:rPr>
              <a:t> and other industrial wastes are not responsibility of municipal bodies, and require special arrangements.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b="1" u="sng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accent6"/>
                </a:solidFill>
              </a:rPr>
              <a:t>Other Components in MSW</a:t>
            </a:r>
            <a:r>
              <a:rPr lang="en-IN" sz="2000" dirty="0">
                <a:solidFill>
                  <a:schemeClr val="accent6"/>
                </a:solidFill>
              </a:rPr>
              <a:t>: Soda cans, plastic bottles and containers, plastic toys, and appliances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Refuse may also be classified depending on source: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/>
                </a:solidFill>
              </a:rPr>
              <a:t>(</a:t>
            </a:r>
            <a:r>
              <a:rPr lang="en-IN" sz="2000" dirty="0" err="1">
                <a:solidFill>
                  <a:schemeClr val="accent6"/>
                </a:solidFill>
              </a:rPr>
              <a:t>i</a:t>
            </a:r>
            <a:r>
              <a:rPr lang="en-IN" sz="2000" dirty="0">
                <a:solidFill>
                  <a:schemeClr val="accent6"/>
                </a:solidFill>
              </a:rPr>
              <a:t>) house refuse (ii) street refuse, (iii) trade refuse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2" name="Lecture_1_Slide_10">
            <a:hlinkClick r:id="" action="ppaction://media"/>
            <a:extLst>
              <a:ext uri="{FF2B5EF4-FFF2-40B4-BE49-F238E27FC236}">
                <a16:creationId xmlns:a16="http://schemas.microsoft.com/office/drawing/2014/main" xmlns="" id="{DE86CF66-5029-47FC-9679-8F5E90E2D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" y="6305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9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59FC5FA-DA29-465A-ADD8-497112C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sz="3600" dirty="0"/>
              <a:t>Classification of Solid Wastes</a:t>
            </a:r>
            <a:endParaRPr lang="en-IN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AB67A3-8174-40E9-86F8-85B65599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72225"/>
            <a:ext cx="2133600" cy="476250"/>
          </a:xfrm>
        </p:spPr>
        <p:txBody>
          <a:bodyPr/>
          <a:lstStyle/>
          <a:p>
            <a:pPr>
              <a:defRPr/>
            </a:pPr>
            <a:fld id="{DA52E975-65DA-49A5-9519-670AAAB209AF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33A7E98-13C0-4940-894B-FB8BF6EF3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87" y="1143000"/>
            <a:ext cx="9039225" cy="445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5FFA400-55DF-4074-ABA4-A2785CAE2BA9}"/>
              </a:ext>
            </a:extLst>
          </p:cNvPr>
          <p:cNvSpPr/>
          <p:nvPr/>
        </p:nvSpPr>
        <p:spPr>
          <a:xfrm>
            <a:off x="7736754" y="5786407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/>
              <a:t>Continued</a:t>
            </a:r>
            <a:endParaRPr lang="en-US" i="1" dirty="0"/>
          </a:p>
        </p:txBody>
      </p:sp>
      <p:pic>
        <p:nvPicPr>
          <p:cNvPr id="3" name="Lecture_1_Slide_11">
            <a:hlinkClick r:id="" action="ppaction://media"/>
            <a:extLst>
              <a:ext uri="{FF2B5EF4-FFF2-40B4-BE49-F238E27FC236}">
                <a16:creationId xmlns:a16="http://schemas.microsoft.com/office/drawing/2014/main" xmlns="" id="{88D5349F-BE6B-4953-AC7D-697A3FB5A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387" y="61887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4055</TotalTime>
  <Words>1866</Words>
  <Application>Microsoft Office PowerPoint</Application>
  <PresentationFormat>On-screen Show (4:3)</PresentationFormat>
  <Paragraphs>256</Paragraphs>
  <Slides>29</Slides>
  <Notes>29</Notes>
  <HiddenSlides>0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Default Design</vt:lpstr>
      <vt:lpstr>ES 200: Summer 2019-2020</vt:lpstr>
      <vt:lpstr>PowerPoint Presentation</vt:lpstr>
      <vt:lpstr>PowerPoint Presentation</vt:lpstr>
      <vt:lpstr>Definition and Classification</vt:lpstr>
      <vt:lpstr>Definition and Classification</vt:lpstr>
      <vt:lpstr>Components of MSW</vt:lpstr>
      <vt:lpstr>Components of MSW</vt:lpstr>
      <vt:lpstr>Components of MSW</vt:lpstr>
      <vt:lpstr>Classification of Solid Wastes</vt:lpstr>
      <vt:lpstr>Classification of Solid Wastes</vt:lpstr>
      <vt:lpstr>Classification of Solid Wastes</vt:lpstr>
      <vt:lpstr>Quantity and Composition of MSW</vt:lpstr>
      <vt:lpstr>Difference in MSW composition in developing and developed nations </vt:lpstr>
      <vt:lpstr>Typical Fractions of MSW in India</vt:lpstr>
      <vt:lpstr>Quantity and Composition of MSW</vt:lpstr>
      <vt:lpstr>Quantity and Composition of MSW</vt:lpstr>
      <vt:lpstr>MSW generation data for India</vt:lpstr>
      <vt:lpstr>Need for an effective Solid Waste Management</vt:lpstr>
      <vt:lpstr>Functional elements of a solid waste management system</vt:lpstr>
      <vt:lpstr>Solid Waste Management System in India</vt:lpstr>
      <vt:lpstr>Solid Waste Management in India</vt:lpstr>
      <vt:lpstr>Integrated Solid Waste Management Hierarchy</vt:lpstr>
      <vt:lpstr>Solid Waste Management in India</vt:lpstr>
      <vt:lpstr>Legislations Governing Solid Waste Management</vt:lpstr>
      <vt:lpstr>Segregation of Household Wastes</vt:lpstr>
      <vt:lpstr>List of Domestic Hazardous Wastes</vt:lpstr>
      <vt:lpstr>Segregation of Wastes</vt:lpstr>
      <vt:lpstr>Segregation of Household Wastes</vt:lpstr>
      <vt:lpstr>Summary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Module_B_Lecture_1</dc:title>
  <dc:creator>vamsi;Tabish Nawaz</dc:creator>
  <cp:lastModifiedBy>Aaron John Sabu</cp:lastModifiedBy>
  <cp:revision>207</cp:revision>
  <dcterms:created xsi:type="dcterms:W3CDTF">2018-07-15T10:17:46Z</dcterms:created>
  <dcterms:modified xsi:type="dcterms:W3CDTF">2020-10-03T13:08:26Z</dcterms:modified>
</cp:coreProperties>
</file>